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55" r:id="rId3"/>
    <p:sldId id="378" r:id="rId4"/>
    <p:sldId id="265" r:id="rId5"/>
    <p:sldId id="262" r:id="rId6"/>
    <p:sldId id="263" r:id="rId7"/>
    <p:sldId id="367" r:id="rId8"/>
    <p:sldId id="368" r:id="rId9"/>
    <p:sldId id="264" r:id="rId10"/>
    <p:sldId id="377" r:id="rId11"/>
    <p:sldId id="370" r:id="rId12"/>
    <p:sldId id="285" r:id="rId13"/>
    <p:sldId id="381" r:id="rId14"/>
    <p:sldId id="338" r:id="rId15"/>
    <p:sldId id="389" r:id="rId16"/>
    <p:sldId id="372" r:id="rId17"/>
    <p:sldId id="376" r:id="rId18"/>
    <p:sldId id="385" r:id="rId19"/>
    <p:sldId id="386" r:id="rId20"/>
    <p:sldId id="387" r:id="rId21"/>
    <p:sldId id="390" r:id="rId22"/>
    <p:sldId id="392" r:id="rId23"/>
    <p:sldId id="393" r:id="rId24"/>
    <p:sldId id="349" r:id="rId25"/>
    <p:sldId id="304" r:id="rId26"/>
    <p:sldId id="343" r:id="rId27"/>
    <p:sldId id="379"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FF0"/>
    <a:srgbClr val="9090E4"/>
    <a:srgbClr val="CB1B8C"/>
    <a:srgbClr val="FF9900"/>
    <a:srgbClr val="FFFFFF"/>
    <a:srgbClr val="003300"/>
    <a:srgbClr val="800000"/>
    <a:srgbClr val="140614"/>
    <a:srgbClr val="00CC99"/>
    <a:srgbClr val="FDF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6" autoAdjust="0"/>
    <p:restoredTop sz="90887" autoAdjust="0"/>
  </p:normalViewPr>
  <p:slideViewPr>
    <p:cSldViewPr>
      <p:cViewPr varScale="1">
        <p:scale>
          <a:sx n="68" d="100"/>
          <a:sy n="68" d="100"/>
        </p:scale>
        <p:origin x="1200" y="60"/>
      </p:cViewPr>
      <p:guideLst>
        <p:guide orient="horz" pos="2160"/>
        <p:guide pos="2880"/>
      </p:guideLst>
    </p:cSldViewPr>
  </p:slideViewPr>
  <p:outlineViewPr>
    <p:cViewPr>
      <p:scale>
        <a:sx n="33" d="100"/>
        <a:sy n="33" d="100"/>
      </p:scale>
      <p:origin x="0" y="501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My%20Data\HUMUSCBA\My%20Documents\Refs\nts0201%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E:\IAM\Encyclopedia\2012%20update\CD%202012%20edition\Drivers%202012\Drivers%202012.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HUMUSCBA\Local%20Settings\Temporary%20Internet%20Files\Content.IE5\JODF8GRP\Access%20to%20Local%20Amenities%5b1%5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t>Miles driven</a:t>
            </a:r>
            <a:r>
              <a:rPr lang="en-GB" baseline="0" dirty="0" smtClean="0"/>
              <a:t> GB</a:t>
            </a:r>
            <a:endParaRPr lang="en-GB" dirty="0"/>
          </a:p>
        </c:rich>
      </c:tx>
      <c:layout/>
      <c:overlay val="0"/>
    </c:title>
    <c:autoTitleDeleted val="0"/>
    <c:plotArea>
      <c:layout>
        <c:manualLayout>
          <c:layoutTarget val="inner"/>
          <c:xMode val="edge"/>
          <c:yMode val="edge"/>
          <c:x val="0.14427226339930488"/>
          <c:y val="0.20708010761924289"/>
          <c:w val="0.65346985255606538"/>
          <c:h val="0.70471866323821974"/>
        </c:manualLayout>
      </c:layout>
      <c:lineChart>
        <c:grouping val="standard"/>
        <c:varyColors val="0"/>
        <c:ser>
          <c:idx val="1"/>
          <c:order val="0"/>
          <c:tx>
            <c:strRef>
              <c:f>Sheet1!$A$2</c:f>
              <c:strCache>
                <c:ptCount val="1"/>
                <c:pt idx="0">
                  <c:v>60-69 </c:v>
                </c:pt>
              </c:strCache>
            </c:strRef>
          </c:tx>
          <c:marker>
            <c:symbol val="none"/>
          </c:marker>
          <c:cat>
            <c:strRef>
              <c:f>Sheet1!$B$1:$H$1</c:f>
              <c:strCache>
                <c:ptCount val="7"/>
                <c:pt idx="0">
                  <c:v>1995/97</c:v>
                </c:pt>
                <c:pt idx="1">
                  <c:v>1998/00</c:v>
                </c:pt>
                <c:pt idx="2">
                  <c:v>2002</c:v>
                </c:pt>
                <c:pt idx="3">
                  <c:v>2005</c:v>
                </c:pt>
                <c:pt idx="4">
                  <c:v>2010</c:v>
                </c:pt>
                <c:pt idx="5">
                  <c:v>2011</c:v>
                </c:pt>
                <c:pt idx="6">
                  <c:v>2012</c:v>
                </c:pt>
              </c:strCache>
            </c:strRef>
          </c:cat>
          <c:val>
            <c:numRef>
              <c:f>Sheet1!$B$2:$H$2</c:f>
              <c:numCache>
                <c:formatCode>General</c:formatCode>
                <c:ptCount val="7"/>
                <c:pt idx="0">
                  <c:v>3106</c:v>
                </c:pt>
                <c:pt idx="1">
                  <c:v>3327</c:v>
                </c:pt>
                <c:pt idx="2">
                  <c:v>3767</c:v>
                </c:pt>
                <c:pt idx="3">
                  <c:v>4068</c:v>
                </c:pt>
                <c:pt idx="4">
                  <c:v>3925</c:v>
                </c:pt>
                <c:pt idx="5">
                  <c:v>4143</c:v>
                </c:pt>
                <c:pt idx="6">
                  <c:v>4256</c:v>
                </c:pt>
              </c:numCache>
            </c:numRef>
          </c:val>
          <c:smooth val="0"/>
        </c:ser>
        <c:ser>
          <c:idx val="2"/>
          <c:order val="1"/>
          <c:tx>
            <c:strRef>
              <c:f>Sheet1!$A$3</c:f>
              <c:strCache>
                <c:ptCount val="1"/>
                <c:pt idx="0">
                  <c:v>70+ </c:v>
                </c:pt>
              </c:strCache>
            </c:strRef>
          </c:tx>
          <c:marker>
            <c:symbol val="none"/>
          </c:marker>
          <c:cat>
            <c:strRef>
              <c:f>Sheet1!$B$1:$H$1</c:f>
              <c:strCache>
                <c:ptCount val="7"/>
                <c:pt idx="0">
                  <c:v>1995/97</c:v>
                </c:pt>
                <c:pt idx="1">
                  <c:v>1998/00</c:v>
                </c:pt>
                <c:pt idx="2">
                  <c:v>2002</c:v>
                </c:pt>
                <c:pt idx="3">
                  <c:v>2005</c:v>
                </c:pt>
                <c:pt idx="4">
                  <c:v>2010</c:v>
                </c:pt>
                <c:pt idx="5">
                  <c:v>2011</c:v>
                </c:pt>
                <c:pt idx="6">
                  <c:v>2012</c:v>
                </c:pt>
              </c:strCache>
            </c:strRef>
          </c:cat>
          <c:val>
            <c:numRef>
              <c:f>Sheet1!$B$3:$H$3</c:f>
              <c:numCache>
                <c:formatCode>General</c:formatCode>
                <c:ptCount val="7"/>
                <c:pt idx="0">
                  <c:v>1103</c:v>
                </c:pt>
                <c:pt idx="1">
                  <c:v>1326</c:v>
                </c:pt>
                <c:pt idx="2">
                  <c:v>1562</c:v>
                </c:pt>
                <c:pt idx="3">
                  <c:v>1828</c:v>
                </c:pt>
                <c:pt idx="4">
                  <c:v>1767</c:v>
                </c:pt>
                <c:pt idx="5">
                  <c:v>1970</c:v>
                </c:pt>
                <c:pt idx="6">
                  <c:v>1947</c:v>
                </c:pt>
              </c:numCache>
            </c:numRef>
          </c:val>
          <c:smooth val="0"/>
        </c:ser>
        <c:ser>
          <c:idx val="3"/>
          <c:order val="2"/>
          <c:tx>
            <c:strRef>
              <c:f>Sheet1!$A$4</c:f>
              <c:strCache>
                <c:ptCount val="1"/>
                <c:pt idx="0">
                  <c:v>All ages </c:v>
                </c:pt>
              </c:strCache>
            </c:strRef>
          </c:tx>
          <c:marker>
            <c:symbol val="none"/>
          </c:marker>
          <c:cat>
            <c:strRef>
              <c:f>Sheet1!$B$1:$H$1</c:f>
              <c:strCache>
                <c:ptCount val="7"/>
                <c:pt idx="0">
                  <c:v>1995/97</c:v>
                </c:pt>
                <c:pt idx="1">
                  <c:v>1998/00</c:v>
                </c:pt>
                <c:pt idx="2">
                  <c:v>2002</c:v>
                </c:pt>
                <c:pt idx="3">
                  <c:v>2005</c:v>
                </c:pt>
                <c:pt idx="4">
                  <c:v>2010</c:v>
                </c:pt>
                <c:pt idx="5">
                  <c:v>2011</c:v>
                </c:pt>
                <c:pt idx="6">
                  <c:v>2012</c:v>
                </c:pt>
              </c:strCache>
            </c:strRef>
          </c:cat>
          <c:val>
            <c:numRef>
              <c:f>Sheet1!$B$4:$H$4</c:f>
              <c:numCache>
                <c:formatCode>General</c:formatCode>
                <c:ptCount val="7"/>
                <c:pt idx="0">
                  <c:v>3623</c:v>
                </c:pt>
                <c:pt idx="1">
                  <c:v>3725</c:v>
                </c:pt>
                <c:pt idx="2">
                  <c:v>3661</c:v>
                </c:pt>
                <c:pt idx="3">
                  <c:v>3682</c:v>
                </c:pt>
                <c:pt idx="4">
                  <c:v>3416</c:v>
                </c:pt>
                <c:pt idx="5">
                  <c:v>3438</c:v>
                </c:pt>
                <c:pt idx="6">
                  <c:v>3367</c:v>
                </c:pt>
              </c:numCache>
            </c:numRef>
          </c:val>
          <c:smooth val="0"/>
        </c:ser>
        <c:dLbls>
          <c:showLegendKey val="0"/>
          <c:showVal val="0"/>
          <c:showCatName val="0"/>
          <c:showSerName val="0"/>
          <c:showPercent val="0"/>
          <c:showBubbleSize val="0"/>
        </c:dLbls>
        <c:smooth val="0"/>
        <c:axId val="124957168"/>
        <c:axId val="124957728"/>
      </c:lineChart>
      <c:catAx>
        <c:axId val="124957168"/>
        <c:scaling>
          <c:orientation val="minMax"/>
        </c:scaling>
        <c:delete val="0"/>
        <c:axPos val="b"/>
        <c:numFmt formatCode="General" sourceLinked="0"/>
        <c:majorTickMark val="none"/>
        <c:minorTickMark val="none"/>
        <c:tickLblPos val="nextTo"/>
        <c:crossAx val="124957728"/>
        <c:crosses val="autoZero"/>
        <c:auto val="1"/>
        <c:lblAlgn val="ctr"/>
        <c:lblOffset val="100"/>
        <c:noMultiLvlLbl val="0"/>
      </c:catAx>
      <c:valAx>
        <c:axId val="124957728"/>
        <c:scaling>
          <c:orientation val="minMax"/>
        </c:scaling>
        <c:delete val="0"/>
        <c:axPos val="l"/>
        <c:majorGridlines/>
        <c:title>
          <c:tx>
            <c:rich>
              <a:bodyPr/>
              <a:lstStyle/>
              <a:p>
                <a:pPr>
                  <a:defRPr/>
                </a:pPr>
                <a:r>
                  <a:rPr lang="en-GB" dirty="0" smtClean="0"/>
                  <a:t>Miles driven/person/year</a:t>
                </a:r>
                <a:r>
                  <a:rPr lang="en-GB" baseline="0" dirty="0" smtClean="0"/>
                  <a:t> GB</a:t>
                </a:r>
                <a:endParaRPr lang="en-GB" dirty="0"/>
              </a:p>
            </c:rich>
          </c:tx>
          <c:layout/>
          <c:overlay val="0"/>
        </c:title>
        <c:numFmt formatCode="General" sourceLinked="1"/>
        <c:majorTickMark val="none"/>
        <c:minorTickMark val="none"/>
        <c:tickLblPos val="nextTo"/>
        <c:crossAx val="124957168"/>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of GB</a:t>
            </a:r>
            <a:r>
              <a:rPr lang="en-US" baseline="0"/>
              <a:t> licence holders over 70</a:t>
            </a:r>
            <a:endParaRPr lang="en-US"/>
          </a:p>
        </c:rich>
      </c:tx>
      <c:layout/>
      <c:overlay val="1"/>
    </c:title>
    <c:autoTitleDeleted val="0"/>
    <c:plotArea>
      <c:layout/>
      <c:lineChart>
        <c:grouping val="standard"/>
        <c:varyColors val="0"/>
        <c:ser>
          <c:idx val="0"/>
          <c:order val="0"/>
          <c:tx>
            <c:v>female</c:v>
          </c:tx>
          <c:marker>
            <c:symbol val="none"/>
          </c:marker>
          <c:cat>
            <c:strRef>
              <c:f>'0201'!$A$46:$A$62</c:f>
              <c:strCache>
                <c:ptCount val="17"/>
                <c:pt idx="0">
                  <c:v>1975/76</c:v>
                </c:pt>
                <c:pt idx="1">
                  <c:v>1985/86</c:v>
                </c:pt>
                <c:pt idx="2">
                  <c:v>1989/91</c:v>
                </c:pt>
                <c:pt idx="3">
                  <c:v>1992/94</c:v>
                </c:pt>
                <c:pt idx="4">
                  <c:v>1995/97</c:v>
                </c:pt>
                <c:pt idx="5">
                  <c:v>1998/00</c:v>
                </c:pt>
                <c:pt idx="6">
                  <c:v>2002</c:v>
                </c:pt>
                <c:pt idx="7">
                  <c:v>2003</c:v>
                </c:pt>
                <c:pt idx="8">
                  <c:v>2004</c:v>
                </c:pt>
                <c:pt idx="9">
                  <c:v>2005</c:v>
                </c:pt>
                <c:pt idx="10">
                  <c:v>2006</c:v>
                </c:pt>
                <c:pt idx="11">
                  <c:v>2007</c:v>
                </c:pt>
                <c:pt idx="12">
                  <c:v>2008</c:v>
                </c:pt>
                <c:pt idx="13">
                  <c:v>2009</c:v>
                </c:pt>
                <c:pt idx="14">
                  <c:v>2010</c:v>
                </c:pt>
                <c:pt idx="15">
                  <c:v>2011</c:v>
                </c:pt>
                <c:pt idx="16">
                  <c:v>2012</c:v>
                </c:pt>
              </c:strCache>
            </c:strRef>
          </c:cat>
          <c:val>
            <c:numRef>
              <c:f>'0201'!$J$46:$J$62</c:f>
              <c:numCache>
                <c:formatCode>[&gt;0.05]#,##0;[&lt;-0.05]\-#,##0;\-</c:formatCode>
                <c:ptCount val="17"/>
                <c:pt idx="0">
                  <c:v>3.9699999999999998</c:v>
                </c:pt>
                <c:pt idx="1">
                  <c:v>11.193</c:v>
                </c:pt>
                <c:pt idx="2">
                  <c:v>14.945</c:v>
                </c:pt>
                <c:pt idx="3">
                  <c:v>15.931000000000001</c:v>
                </c:pt>
                <c:pt idx="4">
                  <c:v>21.312462372065017</c:v>
                </c:pt>
                <c:pt idx="5">
                  <c:v>21.83837137569402</c:v>
                </c:pt>
                <c:pt idx="6">
                  <c:v>26.972364682960567</c:v>
                </c:pt>
                <c:pt idx="7">
                  <c:v>26.399776470345078</c:v>
                </c:pt>
                <c:pt idx="8">
                  <c:v>27.936375865384754</c:v>
                </c:pt>
                <c:pt idx="9">
                  <c:v>34.784278224129437</c:v>
                </c:pt>
                <c:pt idx="10" formatCode="0">
                  <c:v>30.730731808179538</c:v>
                </c:pt>
                <c:pt idx="11">
                  <c:v>36.294572543180138</c:v>
                </c:pt>
                <c:pt idx="12" formatCode="0">
                  <c:v>36.140267436943603</c:v>
                </c:pt>
                <c:pt idx="13" formatCode="0">
                  <c:v>37.089740586819495</c:v>
                </c:pt>
                <c:pt idx="14" formatCode="0">
                  <c:v>40.714648675782328</c:v>
                </c:pt>
                <c:pt idx="15" formatCode="0">
                  <c:v>43.816223521166272</c:v>
                </c:pt>
                <c:pt idx="16" formatCode="0">
                  <c:v>42.312720971827261</c:v>
                </c:pt>
              </c:numCache>
            </c:numRef>
          </c:val>
          <c:smooth val="0"/>
        </c:ser>
        <c:ser>
          <c:idx val="2"/>
          <c:order val="1"/>
          <c:tx>
            <c:v>male</c:v>
          </c:tx>
          <c:marker>
            <c:symbol val="none"/>
          </c:marker>
          <c:cat>
            <c:strRef>
              <c:f>'0201'!$A$46:$A$62</c:f>
              <c:strCache>
                <c:ptCount val="17"/>
                <c:pt idx="0">
                  <c:v>1975/76</c:v>
                </c:pt>
                <c:pt idx="1">
                  <c:v>1985/86</c:v>
                </c:pt>
                <c:pt idx="2">
                  <c:v>1989/91</c:v>
                </c:pt>
                <c:pt idx="3">
                  <c:v>1992/94</c:v>
                </c:pt>
                <c:pt idx="4">
                  <c:v>1995/97</c:v>
                </c:pt>
                <c:pt idx="5">
                  <c:v>1998/00</c:v>
                </c:pt>
                <c:pt idx="6">
                  <c:v>2002</c:v>
                </c:pt>
                <c:pt idx="7">
                  <c:v>2003</c:v>
                </c:pt>
                <c:pt idx="8">
                  <c:v>2004</c:v>
                </c:pt>
                <c:pt idx="9">
                  <c:v>2005</c:v>
                </c:pt>
                <c:pt idx="10">
                  <c:v>2006</c:v>
                </c:pt>
                <c:pt idx="11">
                  <c:v>2007</c:v>
                </c:pt>
                <c:pt idx="12">
                  <c:v>2008</c:v>
                </c:pt>
                <c:pt idx="13">
                  <c:v>2009</c:v>
                </c:pt>
                <c:pt idx="14">
                  <c:v>2010</c:v>
                </c:pt>
                <c:pt idx="15">
                  <c:v>2011</c:v>
                </c:pt>
                <c:pt idx="16">
                  <c:v>2012</c:v>
                </c:pt>
              </c:strCache>
            </c:strRef>
          </c:cat>
          <c:val>
            <c:numRef>
              <c:f>'0201'!$J$28:$J$44</c:f>
              <c:numCache>
                <c:formatCode>[&gt;0.05]#,##0;[&lt;-0.05]\-#,##0;\-</c:formatCode>
                <c:ptCount val="17"/>
                <c:pt idx="0">
                  <c:v>32.220000000000006</c:v>
                </c:pt>
                <c:pt idx="1">
                  <c:v>50.907000000000004</c:v>
                </c:pt>
                <c:pt idx="2">
                  <c:v>57.632000000000012</c:v>
                </c:pt>
                <c:pt idx="3">
                  <c:v>58.867000000000004</c:v>
                </c:pt>
                <c:pt idx="4">
                  <c:v>64.962825278810428</c:v>
                </c:pt>
                <c:pt idx="5">
                  <c:v>64.862385321100902</c:v>
                </c:pt>
                <c:pt idx="6">
                  <c:v>68.156765367414962</c:v>
                </c:pt>
                <c:pt idx="7">
                  <c:v>68.691526541368518</c:v>
                </c:pt>
                <c:pt idx="8">
                  <c:v>71.5500684175842</c:v>
                </c:pt>
                <c:pt idx="9">
                  <c:v>73.473604970423651</c:v>
                </c:pt>
                <c:pt idx="10" formatCode="0">
                  <c:v>75.736152717606458</c:v>
                </c:pt>
                <c:pt idx="11">
                  <c:v>75.311147965844043</c:v>
                </c:pt>
                <c:pt idx="12" formatCode="0">
                  <c:v>75.32634710152486</c:v>
                </c:pt>
                <c:pt idx="13" formatCode="0">
                  <c:v>76.026137258063883</c:v>
                </c:pt>
                <c:pt idx="14" formatCode="0">
                  <c:v>78.086292837578398</c:v>
                </c:pt>
                <c:pt idx="15" formatCode="0">
                  <c:v>78.535310587399181</c:v>
                </c:pt>
                <c:pt idx="16" formatCode="0">
                  <c:v>79.137520136415603</c:v>
                </c:pt>
              </c:numCache>
            </c:numRef>
          </c:val>
          <c:smooth val="0"/>
        </c:ser>
        <c:dLbls>
          <c:showLegendKey val="0"/>
          <c:showVal val="0"/>
          <c:showCatName val="0"/>
          <c:showSerName val="0"/>
          <c:showPercent val="0"/>
          <c:showBubbleSize val="0"/>
        </c:dLbls>
        <c:smooth val="0"/>
        <c:axId val="124960528"/>
        <c:axId val="124961088"/>
      </c:lineChart>
      <c:catAx>
        <c:axId val="124960528"/>
        <c:scaling>
          <c:orientation val="minMax"/>
        </c:scaling>
        <c:delete val="0"/>
        <c:axPos val="b"/>
        <c:numFmt formatCode="General" sourceLinked="0"/>
        <c:majorTickMark val="out"/>
        <c:minorTickMark val="none"/>
        <c:tickLblPos val="nextTo"/>
        <c:crossAx val="124961088"/>
        <c:crosses val="autoZero"/>
        <c:auto val="1"/>
        <c:lblAlgn val="ctr"/>
        <c:lblOffset val="100"/>
        <c:noMultiLvlLbl val="0"/>
      </c:catAx>
      <c:valAx>
        <c:axId val="124961088"/>
        <c:scaling>
          <c:orientation val="minMax"/>
        </c:scaling>
        <c:delete val="0"/>
        <c:axPos val="l"/>
        <c:majorGridlines/>
        <c:numFmt formatCode="[&gt;0.05]#,##0;[&lt;-0.05]\-#,##0;\-" sourceLinked="1"/>
        <c:majorTickMark val="out"/>
        <c:minorTickMark val="none"/>
        <c:tickLblPos val="nextTo"/>
        <c:crossAx val="124960528"/>
        <c:crosses val="autoZero"/>
        <c:crossBetween val="between"/>
      </c:valAx>
    </c:plotArea>
    <c:legend>
      <c:legendPos val="r"/>
      <c:layout/>
      <c:overlay val="0"/>
    </c:legend>
    <c:plotVisOnly val="1"/>
    <c:dispBlanksAs val="gap"/>
    <c:showDLblsOverMax val="0"/>
  </c:chart>
  <c:spPr>
    <a:solidFill>
      <a:srgbClr val="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Arial"/>
                <a:ea typeface="Arial"/>
                <a:cs typeface="Arial"/>
              </a:defRPr>
            </a:pPr>
            <a:r>
              <a:rPr lang="en-GB" sz="1400"/>
              <a:t>CAR DRIVING LICENCES - MEN GREAT BRITAIN</a:t>
            </a:r>
          </a:p>
        </c:rich>
      </c:tx>
      <c:layout>
        <c:manualLayout>
          <c:xMode val="edge"/>
          <c:yMode val="edge"/>
          <c:x val="0.1380792785517195"/>
          <c:y val="1.132114006253951E-3"/>
        </c:manualLayout>
      </c:layout>
      <c:overlay val="0"/>
      <c:spPr>
        <a:noFill/>
        <a:ln w="25400">
          <a:noFill/>
        </a:ln>
      </c:spPr>
    </c:title>
    <c:autoTitleDeleted val="0"/>
    <c:plotArea>
      <c:layout>
        <c:manualLayout>
          <c:layoutTarget val="inner"/>
          <c:xMode val="edge"/>
          <c:yMode val="edge"/>
          <c:x val="0.1523995558247527"/>
          <c:y val="8.8617565536357121E-2"/>
          <c:w val="0.56292146174035951"/>
          <c:h val="0.80962379702537224"/>
        </c:manualLayout>
      </c:layout>
      <c:scatterChart>
        <c:scatterStyle val="lineMarker"/>
        <c:varyColors val="0"/>
        <c:ser>
          <c:idx val="7"/>
          <c:order val="0"/>
          <c:tx>
            <c:v>  Male 60-69</c:v>
          </c:tx>
          <c:spPr>
            <a:ln w="25400">
              <a:solidFill>
                <a:srgbClr val="0000FF"/>
              </a:solidFill>
              <a:prstDash val="lgDash"/>
            </a:ln>
          </c:spPr>
          <c:marker>
            <c:symbol val="triangle"/>
            <c:size val="5"/>
            <c:spPr>
              <a:solidFill>
                <a:srgbClr val="CCFFFF"/>
              </a:solidFill>
              <a:ln>
                <a:solidFill>
                  <a:srgbClr val="0000FF"/>
                </a:solidFill>
                <a:prstDash val="solid"/>
              </a:ln>
            </c:spPr>
          </c:marker>
          <c:xVal>
            <c:numRef>
              <c:f>'Data Driving licences'!$M$242:$M$268</c:f>
              <c:numCache>
                <c:formatCode>0</c:formatCode>
                <c:ptCount val="27"/>
                <c:pt idx="0">
                  <c:v>1965</c:v>
                </c:pt>
                <c:pt idx="1">
                  <c:v>1975</c:v>
                </c:pt>
                <c:pt idx="2">
                  <c:v>1985</c:v>
                </c:pt>
                <c:pt idx="3">
                  <c:v>1990</c:v>
                </c:pt>
                <c:pt idx="4" formatCode="General">
                  <c:v>1992</c:v>
                </c:pt>
                <c:pt idx="5">
                  <c:v>1993</c:v>
                </c:pt>
                <c:pt idx="6">
                  <c:v>1996</c:v>
                </c:pt>
                <c:pt idx="7" formatCode="General">
                  <c:v>1997</c:v>
                </c:pt>
                <c:pt idx="8" formatCode="General">
                  <c:v>1998</c:v>
                </c:pt>
                <c:pt idx="9">
                  <c:v>1999</c:v>
                </c:pt>
                <c:pt idx="10">
                  <c:v>2000</c:v>
                </c:pt>
                <c:pt idx="11">
                  <c:v>2002</c:v>
                </c:pt>
                <c:pt idx="12">
                  <c:v>2003</c:v>
                </c:pt>
                <c:pt idx="13">
                  <c:v>2004</c:v>
                </c:pt>
                <c:pt idx="14">
                  <c:v>2005</c:v>
                </c:pt>
                <c:pt idx="15">
                  <c:v>2006</c:v>
                </c:pt>
                <c:pt idx="16">
                  <c:v>2007</c:v>
                </c:pt>
                <c:pt idx="17" formatCode="General">
                  <c:v>2008</c:v>
                </c:pt>
                <c:pt idx="18" formatCode="General">
                  <c:v>2009</c:v>
                </c:pt>
                <c:pt idx="19">
                  <c:v>2010</c:v>
                </c:pt>
                <c:pt idx="20" formatCode="General">
                  <c:v>2011</c:v>
                </c:pt>
                <c:pt idx="21" formatCode="General">
                  <c:v>2012</c:v>
                </c:pt>
                <c:pt idx="22" formatCode="General">
                  <c:v>2010</c:v>
                </c:pt>
                <c:pt idx="23" formatCode="General">
                  <c:v>2015</c:v>
                </c:pt>
                <c:pt idx="24" formatCode="General">
                  <c:v>2020</c:v>
                </c:pt>
                <c:pt idx="25" formatCode="General">
                  <c:v>2025</c:v>
                </c:pt>
                <c:pt idx="26" formatCode="General">
                  <c:v>2030</c:v>
                </c:pt>
              </c:numCache>
            </c:numRef>
          </c:xVal>
          <c:yVal>
            <c:numRef>
              <c:f>'Data Driving licences'!$U$242:$U$268</c:f>
              <c:numCache>
                <c:formatCode>0</c:formatCode>
                <c:ptCount val="27"/>
                <c:pt idx="1">
                  <c:v>58.05</c:v>
                </c:pt>
                <c:pt idx="2">
                  <c:v>72.295000000000002</c:v>
                </c:pt>
                <c:pt idx="3">
                  <c:v>77.891999999999996</c:v>
                </c:pt>
                <c:pt idx="4" formatCode="[&gt;0.5]#,##0;[&lt;-0.5]\-#,##0;\-">
                  <c:v>80.245000000000005</c:v>
                </c:pt>
                <c:pt idx="5">
                  <c:v>80.742999999999995</c:v>
                </c:pt>
                <c:pt idx="6">
                  <c:v>82.952548330404127</c:v>
                </c:pt>
                <c:pt idx="7">
                  <c:v>82.13</c:v>
                </c:pt>
                <c:pt idx="8" formatCode="General">
                  <c:v>84</c:v>
                </c:pt>
                <c:pt idx="9">
                  <c:v>83.171806167400817</c:v>
                </c:pt>
                <c:pt idx="10">
                  <c:v>86.316999999999993</c:v>
                </c:pt>
                <c:pt idx="11" formatCode="[&gt;0.05]#,##0;[&lt;-0.05]\-#,##0;\-">
                  <c:v>84.708990810236088</c:v>
                </c:pt>
                <c:pt idx="12" formatCode="[&gt;0.05]#,##0;[&lt;-0.05]\-#,##0;\-">
                  <c:v>87.051287136567296</c:v>
                </c:pt>
                <c:pt idx="13" formatCode="[&gt;0.05]#,##0;[&lt;-0.05]\-#,##0;\-">
                  <c:v>86.367981835925818</c:v>
                </c:pt>
                <c:pt idx="14" formatCode="[&gt;0.05]#,##0;[&lt;-0.05]\-#,##0;\-">
                  <c:v>88.281390145113633</c:v>
                </c:pt>
                <c:pt idx="15" formatCode="[&gt;0.05]#,##0;[&lt;-0.05]\-#,##0;\-">
                  <c:v>89.680334887260926</c:v>
                </c:pt>
                <c:pt idx="16" formatCode="[&gt;0.05]#,##0;[&lt;-0.05]\-#,##0;\-">
                  <c:v>87.203591839860579</c:v>
                </c:pt>
                <c:pt idx="17">
                  <c:v>89.937332816620426</c:v>
                </c:pt>
                <c:pt idx="18">
                  <c:v>90.299083887192396</c:v>
                </c:pt>
                <c:pt idx="19">
                  <c:v>89.314590224182297</c:v>
                </c:pt>
                <c:pt idx="20">
                  <c:v>89.42158002293526</c:v>
                </c:pt>
                <c:pt idx="21">
                  <c:v>89.472716211457097</c:v>
                </c:pt>
                <c:pt idx="22" formatCode="#,##0_);\(#,##0\)">
                  <c:v>89</c:v>
                </c:pt>
                <c:pt idx="23" formatCode="#,##0_);\(#,##0\)">
                  <c:v>90</c:v>
                </c:pt>
                <c:pt idx="24" formatCode="#,##0_);\(#,##0\)">
                  <c:v>90</c:v>
                </c:pt>
                <c:pt idx="25" formatCode="#,##0_);\(#,##0\)">
                  <c:v>90</c:v>
                </c:pt>
                <c:pt idx="26" formatCode="#,##0_);\(#,##0\)">
                  <c:v>90</c:v>
                </c:pt>
              </c:numCache>
            </c:numRef>
          </c:yVal>
          <c:smooth val="0"/>
        </c:ser>
        <c:ser>
          <c:idx val="8"/>
          <c:order val="1"/>
          <c:tx>
            <c:v>  Male 70+</c:v>
          </c:tx>
          <c:spPr>
            <a:ln w="25400">
              <a:solidFill>
                <a:srgbClr val="333333"/>
              </a:solidFill>
              <a:prstDash val="lgDash"/>
            </a:ln>
          </c:spPr>
          <c:marker>
            <c:symbol val="square"/>
            <c:size val="4"/>
            <c:spPr>
              <a:solidFill>
                <a:srgbClr val="C0C0C0"/>
              </a:solidFill>
              <a:ln>
                <a:solidFill>
                  <a:srgbClr val="333333"/>
                </a:solidFill>
                <a:prstDash val="solid"/>
              </a:ln>
            </c:spPr>
          </c:marker>
          <c:dPt>
            <c:idx val="22"/>
            <c:bubble3D val="0"/>
            <c:spPr>
              <a:ln w="25400">
                <a:noFill/>
                <a:prstDash val="lgDash"/>
              </a:ln>
            </c:spPr>
          </c:dPt>
          <c:xVal>
            <c:numRef>
              <c:f>'Data Driving licences'!$M$242:$M$268</c:f>
              <c:numCache>
                <c:formatCode>0</c:formatCode>
                <c:ptCount val="27"/>
                <c:pt idx="0">
                  <c:v>1965</c:v>
                </c:pt>
                <c:pt idx="1">
                  <c:v>1975</c:v>
                </c:pt>
                <c:pt idx="2">
                  <c:v>1985</c:v>
                </c:pt>
                <c:pt idx="3">
                  <c:v>1990</c:v>
                </c:pt>
                <c:pt idx="4" formatCode="General">
                  <c:v>1992</c:v>
                </c:pt>
                <c:pt idx="5">
                  <c:v>1993</c:v>
                </c:pt>
                <c:pt idx="6">
                  <c:v>1996</c:v>
                </c:pt>
                <c:pt idx="7" formatCode="General">
                  <c:v>1997</c:v>
                </c:pt>
                <c:pt idx="8" formatCode="General">
                  <c:v>1998</c:v>
                </c:pt>
                <c:pt idx="9">
                  <c:v>1999</c:v>
                </c:pt>
                <c:pt idx="10">
                  <c:v>2000</c:v>
                </c:pt>
                <c:pt idx="11">
                  <c:v>2002</c:v>
                </c:pt>
                <c:pt idx="12">
                  <c:v>2003</c:v>
                </c:pt>
                <c:pt idx="13">
                  <c:v>2004</c:v>
                </c:pt>
                <c:pt idx="14">
                  <c:v>2005</c:v>
                </c:pt>
                <c:pt idx="15">
                  <c:v>2006</c:v>
                </c:pt>
                <c:pt idx="16">
                  <c:v>2007</c:v>
                </c:pt>
                <c:pt idx="17" formatCode="General">
                  <c:v>2008</c:v>
                </c:pt>
                <c:pt idx="18" formatCode="General">
                  <c:v>2009</c:v>
                </c:pt>
                <c:pt idx="19">
                  <c:v>2010</c:v>
                </c:pt>
                <c:pt idx="20" formatCode="General">
                  <c:v>2011</c:v>
                </c:pt>
                <c:pt idx="21" formatCode="General">
                  <c:v>2012</c:v>
                </c:pt>
                <c:pt idx="22" formatCode="General">
                  <c:v>2010</c:v>
                </c:pt>
                <c:pt idx="23" formatCode="General">
                  <c:v>2015</c:v>
                </c:pt>
                <c:pt idx="24" formatCode="General">
                  <c:v>2020</c:v>
                </c:pt>
                <c:pt idx="25" formatCode="General">
                  <c:v>2025</c:v>
                </c:pt>
                <c:pt idx="26" formatCode="General">
                  <c:v>2030</c:v>
                </c:pt>
              </c:numCache>
            </c:numRef>
          </c:xVal>
          <c:yVal>
            <c:numRef>
              <c:f>'Data Driving licences'!$V$242:$V$268</c:f>
              <c:numCache>
                <c:formatCode>0</c:formatCode>
                <c:ptCount val="27"/>
                <c:pt idx="1">
                  <c:v>32.220000000000013</c:v>
                </c:pt>
                <c:pt idx="2">
                  <c:v>50.907000000000004</c:v>
                </c:pt>
                <c:pt idx="3">
                  <c:v>57.632000000000012</c:v>
                </c:pt>
                <c:pt idx="4" formatCode="[&gt;0.5]#,##0;[&lt;-0.5]\-#,##0;\-">
                  <c:v>58.902000000000001</c:v>
                </c:pt>
                <c:pt idx="5">
                  <c:v>58.867000000000004</c:v>
                </c:pt>
                <c:pt idx="6">
                  <c:v>64.962825278810456</c:v>
                </c:pt>
                <c:pt idx="7">
                  <c:v>64.474999999999994</c:v>
                </c:pt>
                <c:pt idx="8" formatCode="General">
                  <c:v>64</c:v>
                </c:pt>
                <c:pt idx="9">
                  <c:v>64.862385321100888</c:v>
                </c:pt>
                <c:pt idx="10">
                  <c:v>68.856999999999999</c:v>
                </c:pt>
                <c:pt idx="11" formatCode="[&gt;0.05]#,##0;[&lt;-0.05]\-#,##0;\-">
                  <c:v>68.156068996244642</c:v>
                </c:pt>
                <c:pt idx="12" formatCode="[&gt;0.05]#,##0;[&lt;-0.05]\-#,##0;\-">
                  <c:v>68.692137175642188</c:v>
                </c:pt>
                <c:pt idx="13" formatCode="[&gt;0.05]#,##0;[&lt;-0.05]\-#,##0;\-">
                  <c:v>71.549413054957597</c:v>
                </c:pt>
                <c:pt idx="14" formatCode="[&gt;0.05]#,##0;[&lt;-0.05]\-#,##0;\-">
                  <c:v>73.474024723687762</c:v>
                </c:pt>
                <c:pt idx="15" formatCode="[&gt;0.05]#,##0;[&lt;-0.05]\-#,##0;\-">
                  <c:v>75.736495952677473</c:v>
                </c:pt>
                <c:pt idx="16" formatCode="[&gt;0.05]#,##0;[&lt;-0.05]\-#,##0;\-">
                  <c:v>75.310795866224254</c:v>
                </c:pt>
                <c:pt idx="17">
                  <c:v>75.326337089350858</c:v>
                </c:pt>
                <c:pt idx="18">
                  <c:v>76.026669982876896</c:v>
                </c:pt>
                <c:pt idx="19">
                  <c:v>78.103275104870278</c:v>
                </c:pt>
                <c:pt idx="20">
                  <c:v>78.535310587399181</c:v>
                </c:pt>
                <c:pt idx="21">
                  <c:v>79.137520136415588</c:v>
                </c:pt>
                <c:pt idx="22" formatCode="General">
                  <c:v>76</c:v>
                </c:pt>
                <c:pt idx="23" formatCode="General">
                  <c:v>78</c:v>
                </c:pt>
                <c:pt idx="24" formatCode="General">
                  <c:v>79</c:v>
                </c:pt>
                <c:pt idx="25" formatCode="General">
                  <c:v>80</c:v>
                </c:pt>
                <c:pt idx="26" formatCode="General">
                  <c:v>80</c:v>
                </c:pt>
              </c:numCache>
            </c:numRef>
          </c:yVal>
          <c:smooth val="0"/>
        </c:ser>
        <c:dLbls>
          <c:showLegendKey val="0"/>
          <c:showVal val="0"/>
          <c:showCatName val="0"/>
          <c:showSerName val="0"/>
          <c:showPercent val="0"/>
          <c:showBubbleSize val="0"/>
        </c:dLbls>
        <c:axId val="125633296"/>
        <c:axId val="125633856"/>
      </c:scatterChart>
      <c:valAx>
        <c:axId val="125633296"/>
        <c:scaling>
          <c:orientation val="minMax"/>
          <c:max val="2030"/>
          <c:min val="1970"/>
        </c:scaling>
        <c:delete val="0"/>
        <c:axPos val="b"/>
        <c:numFmt formatCode="0" sourceLinked="1"/>
        <c:majorTickMark val="out"/>
        <c:minorTickMark val="none"/>
        <c:tickLblPos val="nextTo"/>
        <c:spPr>
          <a:ln w="25400">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25633856"/>
        <c:crosses val="autoZero"/>
        <c:crossBetween val="midCat"/>
        <c:majorUnit val="10"/>
        <c:minorUnit val="1"/>
      </c:valAx>
      <c:valAx>
        <c:axId val="125633856"/>
        <c:scaling>
          <c:orientation val="minMax"/>
          <c:max val="100"/>
        </c:scaling>
        <c:delete val="0"/>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en-GB" sz="1400" b="0" i="0" u="none" strike="noStrike" baseline="0">
                    <a:solidFill>
                      <a:srgbClr val="000000"/>
                    </a:solidFill>
                    <a:latin typeface="Arial"/>
                    <a:cs typeface="Arial"/>
                  </a:rPr>
                  <a:t>Percent holding licences</a:t>
                </a:r>
                <a:r>
                  <a:rPr lang="en-GB" sz="1400" b="0" i="0" u="none" strike="noStrike" baseline="0">
                    <a:solidFill>
                      <a:srgbClr val="FFFFFF"/>
                    </a:solidFill>
                    <a:latin typeface="Arial"/>
                    <a:cs typeface="Arial"/>
                  </a:rPr>
                  <a:t>  .</a:t>
                </a:r>
                <a:endParaRPr lang="en-GB" sz="1400"/>
              </a:p>
            </c:rich>
          </c:tx>
          <c:layout>
            <c:manualLayout>
              <c:xMode val="edge"/>
              <c:yMode val="edge"/>
              <c:x val="0"/>
              <c:y val="0.16610585348755688"/>
            </c:manualLayout>
          </c:layout>
          <c:overlay val="0"/>
          <c:spPr>
            <a:solidFill>
              <a:schemeClr val="bg1"/>
            </a:solidFill>
            <a:ln w="25400">
              <a:noFill/>
            </a:ln>
          </c:spPr>
        </c:title>
        <c:numFmt formatCode="0" sourceLinked="1"/>
        <c:majorTickMark val="in"/>
        <c:minorTickMark val="none"/>
        <c:tickLblPos val="nextTo"/>
        <c:spPr>
          <a:ln w="25400">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25633296"/>
        <c:crosses val="autoZero"/>
        <c:crossBetween val="midCat"/>
        <c:majorUnit val="10"/>
        <c:minorUnit val="2"/>
      </c:valAx>
      <c:spPr>
        <a:solidFill>
          <a:srgbClr val="FFFFFF"/>
        </a:solidFill>
        <a:ln w="25400">
          <a:solidFill>
            <a:srgbClr val="969696"/>
          </a:solidFill>
          <a:prstDash val="solid"/>
        </a:ln>
      </c:spPr>
    </c:plotArea>
    <c:legend>
      <c:legendPos val="r"/>
      <c:layout>
        <c:manualLayout>
          <c:xMode val="edge"/>
          <c:yMode val="edge"/>
          <c:x val="0.73221582879063196"/>
          <c:y val="0.23868778280543002"/>
          <c:w val="0.26709401709401731"/>
          <c:h val="0.54864253393665152"/>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chemeClr val="bg1"/>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Arial"/>
                <a:ea typeface="Arial"/>
                <a:cs typeface="Arial"/>
              </a:defRPr>
            </a:pPr>
            <a:r>
              <a:rPr lang="en-GB" sz="1400"/>
              <a:t>CAR DRIVING LICENCES - WOMEN GREAT BRITAIN</a:t>
            </a:r>
          </a:p>
        </c:rich>
      </c:tx>
      <c:layout>
        <c:manualLayout>
          <c:xMode val="edge"/>
          <c:yMode val="edge"/>
          <c:x val="0.12674523857594744"/>
          <c:y val="1.132114006253951E-3"/>
        </c:manualLayout>
      </c:layout>
      <c:overlay val="0"/>
      <c:spPr>
        <a:noFill/>
        <a:ln w="25400">
          <a:noFill/>
        </a:ln>
      </c:spPr>
    </c:title>
    <c:autoTitleDeleted val="0"/>
    <c:plotArea>
      <c:layout>
        <c:manualLayout>
          <c:layoutTarget val="inner"/>
          <c:xMode val="edge"/>
          <c:yMode val="edge"/>
          <c:x val="0.14812605155124844"/>
          <c:y val="0.10262807341726769"/>
          <c:w val="0.57574197456087339"/>
          <c:h val="0.79561340321418883"/>
        </c:manualLayout>
      </c:layout>
      <c:scatterChart>
        <c:scatterStyle val="lineMarker"/>
        <c:varyColors val="0"/>
        <c:ser>
          <c:idx val="7"/>
          <c:order val="0"/>
          <c:tx>
            <c:v>  Female 60-69</c:v>
          </c:tx>
          <c:spPr>
            <a:ln w="25400">
              <a:solidFill>
                <a:srgbClr val="0000FF"/>
              </a:solidFill>
              <a:prstDash val="lgDash"/>
            </a:ln>
          </c:spPr>
          <c:marker>
            <c:symbol val="triangle"/>
            <c:size val="4"/>
            <c:spPr>
              <a:solidFill>
                <a:srgbClr val="CCFFFF"/>
              </a:solidFill>
              <a:ln>
                <a:solidFill>
                  <a:srgbClr val="0000FF"/>
                </a:solidFill>
                <a:prstDash val="solid"/>
              </a:ln>
            </c:spPr>
          </c:marker>
          <c:dPt>
            <c:idx val="22"/>
            <c:bubble3D val="0"/>
            <c:spPr>
              <a:ln w="25400">
                <a:noFill/>
                <a:prstDash val="lgDash"/>
              </a:ln>
            </c:spPr>
          </c:dPt>
          <c:xVal>
            <c:numRef>
              <c:f>'Data Driving licences'!$M$272:$M$298</c:f>
              <c:numCache>
                <c:formatCode>0</c:formatCode>
                <c:ptCount val="27"/>
                <c:pt idx="0">
                  <c:v>1965</c:v>
                </c:pt>
                <c:pt idx="1">
                  <c:v>1975</c:v>
                </c:pt>
                <c:pt idx="2">
                  <c:v>1985</c:v>
                </c:pt>
                <c:pt idx="3">
                  <c:v>1990</c:v>
                </c:pt>
                <c:pt idx="4" formatCode="General">
                  <c:v>1992</c:v>
                </c:pt>
                <c:pt idx="5">
                  <c:v>1993</c:v>
                </c:pt>
                <c:pt idx="6">
                  <c:v>1996</c:v>
                </c:pt>
                <c:pt idx="7" formatCode="General">
                  <c:v>1997</c:v>
                </c:pt>
                <c:pt idx="8" formatCode="General">
                  <c:v>1998</c:v>
                </c:pt>
                <c:pt idx="9">
                  <c:v>1999</c:v>
                </c:pt>
                <c:pt idx="10">
                  <c:v>2000</c:v>
                </c:pt>
                <c:pt idx="11">
                  <c:v>2002</c:v>
                </c:pt>
                <c:pt idx="12">
                  <c:v>2003</c:v>
                </c:pt>
                <c:pt idx="13">
                  <c:v>2004</c:v>
                </c:pt>
                <c:pt idx="14">
                  <c:v>2005</c:v>
                </c:pt>
                <c:pt idx="15">
                  <c:v>2006</c:v>
                </c:pt>
                <c:pt idx="16">
                  <c:v>2007</c:v>
                </c:pt>
                <c:pt idx="17" formatCode="General">
                  <c:v>2008</c:v>
                </c:pt>
                <c:pt idx="18" formatCode="General">
                  <c:v>2009</c:v>
                </c:pt>
                <c:pt idx="19">
                  <c:v>2010</c:v>
                </c:pt>
                <c:pt idx="20" formatCode="General">
                  <c:v>2011</c:v>
                </c:pt>
                <c:pt idx="21" formatCode="General">
                  <c:v>2012</c:v>
                </c:pt>
                <c:pt idx="22" formatCode="General">
                  <c:v>2010</c:v>
                </c:pt>
                <c:pt idx="23" formatCode="General">
                  <c:v>2015</c:v>
                </c:pt>
                <c:pt idx="24" formatCode="General">
                  <c:v>2020</c:v>
                </c:pt>
                <c:pt idx="25" formatCode="General">
                  <c:v>2025</c:v>
                </c:pt>
                <c:pt idx="26" formatCode="General">
                  <c:v>2030</c:v>
                </c:pt>
              </c:numCache>
            </c:numRef>
          </c:xVal>
          <c:yVal>
            <c:numRef>
              <c:f>'Data Driving licences'!$U$272:$U$298</c:f>
              <c:numCache>
                <c:formatCode>0</c:formatCode>
                <c:ptCount val="27"/>
                <c:pt idx="1">
                  <c:v>15.01</c:v>
                </c:pt>
                <c:pt idx="2">
                  <c:v>24.2</c:v>
                </c:pt>
                <c:pt idx="3">
                  <c:v>32.983000000000004</c:v>
                </c:pt>
                <c:pt idx="4">
                  <c:v>37</c:v>
                </c:pt>
                <c:pt idx="5">
                  <c:v>36.838000000000001</c:v>
                </c:pt>
                <c:pt idx="6">
                  <c:v>45.307443365695754</c:v>
                </c:pt>
                <c:pt idx="7">
                  <c:v>47.814999999999998</c:v>
                </c:pt>
                <c:pt idx="8" formatCode="General">
                  <c:v>51</c:v>
                </c:pt>
                <c:pt idx="9">
                  <c:v>52.61865793780688</c:v>
                </c:pt>
                <c:pt idx="10" formatCode="[&gt;0.05]#,##0;[&lt;-0.05]\-#,##0;\-">
                  <c:v>56.549000000000007</c:v>
                </c:pt>
                <c:pt idx="11" formatCode="[&gt;0.05]#,##0;[&lt;-0.05]\-#,##0;\-">
                  <c:v>55.204578761833091</c:v>
                </c:pt>
                <c:pt idx="12" formatCode="[&gt;0.05]#,##0;[&lt;-0.05]\-#,##0;\-">
                  <c:v>57.93131796270692</c:v>
                </c:pt>
                <c:pt idx="13" formatCode="[&gt;0.05]#,##0;[&lt;-0.05]\-#,##0;\-">
                  <c:v>57.901992966002346</c:v>
                </c:pt>
                <c:pt idx="14" formatCode="[&gt;0.05]#,##0;[&lt;-0.05]\-#,##0;\-">
                  <c:v>60.676654959320643</c:v>
                </c:pt>
                <c:pt idx="15" formatCode="[&gt;0.05]#,##0;[&lt;-0.05]\-#,##0;\-">
                  <c:v>62.973899193800946</c:v>
                </c:pt>
                <c:pt idx="16" formatCode="[&gt;0.05]#,##0;[&lt;-0.05]\-#,##0;\-">
                  <c:v>62.578219392999507</c:v>
                </c:pt>
                <c:pt idx="17">
                  <c:v>66.922359006266348</c:v>
                </c:pt>
                <c:pt idx="18">
                  <c:v>67.198008522847118</c:v>
                </c:pt>
                <c:pt idx="19">
                  <c:v>69.042424242424218</c:v>
                </c:pt>
                <c:pt idx="20">
                  <c:v>69.379942464169929</c:v>
                </c:pt>
                <c:pt idx="21">
                  <c:v>69.62625073223731</c:v>
                </c:pt>
                <c:pt idx="22" formatCode="General">
                  <c:v>70</c:v>
                </c:pt>
                <c:pt idx="23" formatCode="General">
                  <c:v>73</c:v>
                </c:pt>
                <c:pt idx="24" formatCode="General">
                  <c:v>76</c:v>
                </c:pt>
                <c:pt idx="25" formatCode="General">
                  <c:v>77</c:v>
                </c:pt>
                <c:pt idx="26" formatCode="General">
                  <c:v>77</c:v>
                </c:pt>
              </c:numCache>
            </c:numRef>
          </c:yVal>
          <c:smooth val="0"/>
        </c:ser>
        <c:ser>
          <c:idx val="8"/>
          <c:order val="1"/>
          <c:tx>
            <c:v>  Female 70+</c:v>
          </c:tx>
          <c:spPr>
            <a:ln w="25400">
              <a:solidFill>
                <a:srgbClr val="333333"/>
              </a:solidFill>
              <a:prstDash val="lgDash"/>
            </a:ln>
          </c:spPr>
          <c:marker>
            <c:symbol val="square"/>
            <c:size val="4"/>
            <c:spPr>
              <a:solidFill>
                <a:srgbClr val="C0C0C0"/>
              </a:solidFill>
              <a:ln>
                <a:solidFill>
                  <a:srgbClr val="333333"/>
                </a:solidFill>
                <a:prstDash val="solid"/>
              </a:ln>
            </c:spPr>
          </c:marker>
          <c:dPt>
            <c:idx val="22"/>
            <c:bubble3D val="0"/>
            <c:spPr>
              <a:ln w="25400">
                <a:noFill/>
                <a:prstDash val="lgDash"/>
              </a:ln>
            </c:spPr>
          </c:dPt>
          <c:xVal>
            <c:numRef>
              <c:f>'Data Driving licences'!$M$272:$M$298</c:f>
              <c:numCache>
                <c:formatCode>0</c:formatCode>
                <c:ptCount val="27"/>
                <c:pt idx="0">
                  <c:v>1965</c:v>
                </c:pt>
                <c:pt idx="1">
                  <c:v>1975</c:v>
                </c:pt>
                <c:pt idx="2">
                  <c:v>1985</c:v>
                </c:pt>
                <c:pt idx="3">
                  <c:v>1990</c:v>
                </c:pt>
                <c:pt idx="4" formatCode="General">
                  <c:v>1992</c:v>
                </c:pt>
                <c:pt idx="5">
                  <c:v>1993</c:v>
                </c:pt>
                <c:pt idx="6">
                  <c:v>1996</c:v>
                </c:pt>
                <c:pt idx="7" formatCode="General">
                  <c:v>1997</c:v>
                </c:pt>
                <c:pt idx="8" formatCode="General">
                  <c:v>1998</c:v>
                </c:pt>
                <c:pt idx="9">
                  <c:v>1999</c:v>
                </c:pt>
                <c:pt idx="10">
                  <c:v>2000</c:v>
                </c:pt>
                <c:pt idx="11">
                  <c:v>2002</c:v>
                </c:pt>
                <c:pt idx="12">
                  <c:v>2003</c:v>
                </c:pt>
                <c:pt idx="13">
                  <c:v>2004</c:v>
                </c:pt>
                <c:pt idx="14">
                  <c:v>2005</c:v>
                </c:pt>
                <c:pt idx="15">
                  <c:v>2006</c:v>
                </c:pt>
                <c:pt idx="16">
                  <c:v>2007</c:v>
                </c:pt>
                <c:pt idx="17" formatCode="General">
                  <c:v>2008</c:v>
                </c:pt>
                <c:pt idx="18" formatCode="General">
                  <c:v>2009</c:v>
                </c:pt>
                <c:pt idx="19">
                  <c:v>2010</c:v>
                </c:pt>
                <c:pt idx="20" formatCode="General">
                  <c:v>2011</c:v>
                </c:pt>
                <c:pt idx="21" formatCode="General">
                  <c:v>2012</c:v>
                </c:pt>
                <c:pt idx="22" formatCode="General">
                  <c:v>2010</c:v>
                </c:pt>
                <c:pt idx="23" formatCode="General">
                  <c:v>2015</c:v>
                </c:pt>
                <c:pt idx="24" formatCode="General">
                  <c:v>2020</c:v>
                </c:pt>
                <c:pt idx="25" formatCode="General">
                  <c:v>2025</c:v>
                </c:pt>
                <c:pt idx="26" formatCode="General">
                  <c:v>2030</c:v>
                </c:pt>
              </c:numCache>
            </c:numRef>
          </c:xVal>
          <c:yVal>
            <c:numRef>
              <c:f>'Data Driving licences'!$V$272:$V$298</c:f>
              <c:numCache>
                <c:formatCode>0</c:formatCode>
                <c:ptCount val="27"/>
                <c:pt idx="1">
                  <c:v>3.9699999999999998</c:v>
                </c:pt>
                <c:pt idx="2">
                  <c:v>11.193</c:v>
                </c:pt>
                <c:pt idx="3">
                  <c:v>14.945</c:v>
                </c:pt>
                <c:pt idx="4">
                  <c:v>16.805999999999987</c:v>
                </c:pt>
                <c:pt idx="5">
                  <c:v>15.931000000000001</c:v>
                </c:pt>
                <c:pt idx="6">
                  <c:v>21.312462372065006</c:v>
                </c:pt>
                <c:pt idx="7">
                  <c:v>20.302</c:v>
                </c:pt>
                <c:pt idx="8" formatCode="General">
                  <c:v>22</c:v>
                </c:pt>
                <c:pt idx="9">
                  <c:v>21.838371375694031</c:v>
                </c:pt>
                <c:pt idx="10" formatCode="[&gt;0.05]#,##0;[&lt;-0.05]\-#,##0;\-">
                  <c:v>24.843</c:v>
                </c:pt>
                <c:pt idx="11" formatCode="[&gt;0.05]#,##0;[&lt;-0.05]\-#,##0;\-">
                  <c:v>26.972120961671827</c:v>
                </c:pt>
                <c:pt idx="12" formatCode="[&gt;0.05]#,##0;[&lt;-0.05]\-#,##0;\-">
                  <c:v>26.40006795930935</c:v>
                </c:pt>
                <c:pt idx="13" formatCode="[&gt;0.05]#,##0;[&lt;-0.05]\-#,##0;\-">
                  <c:v>27.936524061066926</c:v>
                </c:pt>
                <c:pt idx="14" formatCode="[&gt;0.05]#,##0;[&lt;-0.05]\-#,##0;\-">
                  <c:v>34.78440329104864</c:v>
                </c:pt>
                <c:pt idx="15" formatCode="[&gt;0.05]#,##0;[&lt;-0.05]\-#,##0;\-">
                  <c:v>30.730517649712418</c:v>
                </c:pt>
                <c:pt idx="16" formatCode="[&gt;0.05]#,##0;[&lt;-0.05]\-#,##0;\-">
                  <c:v>36.294373911709208</c:v>
                </c:pt>
                <c:pt idx="17">
                  <c:v>36.140332808568921</c:v>
                </c:pt>
                <c:pt idx="18">
                  <c:v>37.063082735931765</c:v>
                </c:pt>
                <c:pt idx="19">
                  <c:v>40.714692312301523</c:v>
                </c:pt>
                <c:pt idx="20">
                  <c:v>43.816223521166222</c:v>
                </c:pt>
                <c:pt idx="21">
                  <c:v>42.312720971827254</c:v>
                </c:pt>
                <c:pt idx="22" formatCode="General">
                  <c:v>37</c:v>
                </c:pt>
                <c:pt idx="23" formatCode="General">
                  <c:v>42</c:v>
                </c:pt>
                <c:pt idx="24" formatCode="General">
                  <c:v>47</c:v>
                </c:pt>
                <c:pt idx="25" formatCode="General">
                  <c:v>50</c:v>
                </c:pt>
                <c:pt idx="26" formatCode="General">
                  <c:v>52</c:v>
                </c:pt>
              </c:numCache>
            </c:numRef>
          </c:yVal>
          <c:smooth val="0"/>
        </c:ser>
        <c:dLbls>
          <c:showLegendKey val="0"/>
          <c:showVal val="0"/>
          <c:showCatName val="0"/>
          <c:showSerName val="0"/>
          <c:showPercent val="0"/>
          <c:showBubbleSize val="0"/>
        </c:dLbls>
        <c:axId val="125636656"/>
        <c:axId val="125637216"/>
      </c:scatterChart>
      <c:valAx>
        <c:axId val="125636656"/>
        <c:scaling>
          <c:orientation val="minMax"/>
          <c:max val="2030"/>
          <c:min val="1970"/>
        </c:scaling>
        <c:delete val="0"/>
        <c:axPos val="b"/>
        <c:numFmt formatCode="0" sourceLinked="1"/>
        <c:majorTickMark val="out"/>
        <c:minorTickMark val="none"/>
        <c:tickLblPos val="nextTo"/>
        <c:spPr>
          <a:ln w="25400">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25637216"/>
        <c:crosses val="autoZero"/>
        <c:crossBetween val="midCat"/>
        <c:majorUnit val="10"/>
        <c:minorUnit val="1"/>
      </c:valAx>
      <c:valAx>
        <c:axId val="125637216"/>
        <c:scaling>
          <c:orientation val="minMax"/>
          <c:max val="100"/>
        </c:scaling>
        <c:delete val="0"/>
        <c:axPos val="l"/>
        <c:title>
          <c:tx>
            <c:rich>
              <a:bodyPr/>
              <a:lstStyle/>
              <a:p>
                <a:pPr>
                  <a:defRPr sz="1400" b="0" i="0" u="none" strike="noStrike" baseline="0">
                    <a:solidFill>
                      <a:srgbClr val="000000"/>
                    </a:solidFill>
                    <a:latin typeface="Arial"/>
                    <a:ea typeface="Arial"/>
                    <a:cs typeface="Arial"/>
                  </a:defRPr>
                </a:pPr>
                <a:r>
                  <a:rPr lang="en-GB" sz="1400" b="0" i="0" u="none" strike="noStrike" baseline="0">
                    <a:solidFill>
                      <a:srgbClr val="000000"/>
                    </a:solidFill>
                    <a:latin typeface="Arial"/>
                    <a:cs typeface="Arial"/>
                  </a:rPr>
                  <a:t>Percent holding licences</a:t>
                </a:r>
                <a:r>
                  <a:rPr lang="en-GB" sz="1400" b="0" i="0" u="none" strike="noStrike" baseline="0">
                    <a:solidFill>
                      <a:srgbClr val="FFFFFF"/>
                    </a:solidFill>
                    <a:latin typeface="Arial"/>
                    <a:cs typeface="Arial"/>
                  </a:rPr>
                  <a:t>  .</a:t>
                </a:r>
                <a:endParaRPr lang="en-GB" sz="1400"/>
              </a:p>
            </c:rich>
          </c:tx>
          <c:layout>
            <c:manualLayout>
              <c:xMode val="edge"/>
              <c:yMode val="edge"/>
              <c:x val="0"/>
              <c:y val="0.19953605956984091"/>
            </c:manualLayout>
          </c:layout>
          <c:overlay val="0"/>
          <c:spPr>
            <a:noFill/>
            <a:ln w="25400">
              <a:noFill/>
            </a:ln>
          </c:spPr>
        </c:title>
        <c:numFmt formatCode="0" sourceLinked="1"/>
        <c:majorTickMark val="in"/>
        <c:minorTickMark val="none"/>
        <c:tickLblPos val="nextTo"/>
        <c:spPr>
          <a:ln w="25400">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25636656"/>
        <c:crosses val="autoZero"/>
        <c:crossBetween val="midCat"/>
        <c:majorUnit val="10"/>
        <c:minorUnit val="2"/>
      </c:valAx>
      <c:spPr>
        <a:solidFill>
          <a:srgbClr val="FFFFFF"/>
        </a:solidFill>
        <a:ln w="25400">
          <a:solidFill>
            <a:srgbClr val="969696"/>
          </a:solidFill>
          <a:prstDash val="solid"/>
        </a:ln>
      </c:spPr>
    </c:plotArea>
    <c:legend>
      <c:legendPos val="r"/>
      <c:layout>
        <c:manualLayout>
          <c:xMode val="edge"/>
          <c:yMode val="edge"/>
          <c:x val="0.7386260852008889"/>
          <c:y val="0.1721378435401355"/>
          <c:w val="0.26068376068376081"/>
          <c:h val="0.6156238356640763"/>
        </c:manualLayout>
      </c:layout>
      <c:overlay val="0"/>
      <c:spPr>
        <a:solidFill>
          <a:srgbClr val="FFFFFF"/>
        </a:solidFill>
        <a:ln w="25400">
          <a:noFill/>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GB"/>
              <a:t>% reporting easy to access </a:t>
            </a:r>
          </a:p>
        </c:rich>
      </c:tx>
      <c:layout>
        <c:manualLayout>
          <c:xMode val="edge"/>
          <c:yMode val="edge"/>
          <c:x val="0.35499819819819822"/>
          <c:y val="1.3179571663920949E-2"/>
        </c:manualLayout>
      </c:layout>
      <c:overlay val="0"/>
    </c:title>
    <c:autoTitleDeleted val="0"/>
    <c:plotArea>
      <c:layout/>
      <c:barChart>
        <c:barDir val="bar"/>
        <c:grouping val="clustered"/>
        <c:varyColors val="0"/>
        <c:ser>
          <c:idx val="0"/>
          <c:order val="0"/>
          <c:tx>
            <c:strRef>
              <c:f>'Table 1'!$B$6:$B$7</c:f>
              <c:strCache>
                <c:ptCount val="1"/>
                <c:pt idx="0">
                  <c:v>16-24 Per cent</c:v>
                </c:pt>
              </c:strCache>
            </c:strRef>
          </c:tx>
          <c:invertIfNegative val="0"/>
          <c:cat>
            <c:strRef>
              <c:f>'Table 1'!$A$8:$A$18</c:f>
              <c:strCache>
                <c:ptCount val="11"/>
                <c:pt idx="0">
                  <c:v>Shopping facilities </c:v>
                </c:pt>
                <c:pt idx="1">
                  <c:v>Dentist </c:v>
                </c:pt>
                <c:pt idx="2">
                  <c:v>Public transport</c:v>
                </c:pt>
                <c:pt idx="3">
                  <c:v>Recycling facilities </c:v>
                </c:pt>
                <c:pt idx="4">
                  <c:v>Civic amenity sites</c:v>
                </c:pt>
                <c:pt idx="5">
                  <c:v>A library </c:v>
                </c:pt>
                <c:pt idx="6">
                  <c:v>A cultural or recreational facility</c:v>
                </c:pt>
                <c:pt idx="7">
                  <c:v>Local schools </c:v>
                </c:pt>
                <c:pt idx="8">
                  <c:v>A castle or other heritage site </c:v>
                </c:pt>
                <c:pt idx="9">
                  <c:v>A pharmacy or chemist </c:v>
                </c:pt>
                <c:pt idx="10">
                  <c:v>Your place of work </c:v>
                </c:pt>
              </c:strCache>
            </c:strRef>
          </c:cat>
          <c:val>
            <c:numRef>
              <c:f>'Table 1'!$B$8:$B$18</c:f>
              <c:numCache>
                <c:formatCode>_-* #,##0.0_-;\-* #,##0.0_-;_-* "-"??_-;_-@_-</c:formatCode>
                <c:ptCount val="11"/>
                <c:pt idx="0">
                  <c:v>90.9</c:v>
                </c:pt>
                <c:pt idx="1">
                  <c:v>86.3</c:v>
                </c:pt>
                <c:pt idx="2">
                  <c:v>92.5</c:v>
                </c:pt>
                <c:pt idx="3">
                  <c:v>84.9</c:v>
                </c:pt>
                <c:pt idx="4">
                  <c:v>74.099999999999994</c:v>
                </c:pt>
                <c:pt idx="5">
                  <c:v>93</c:v>
                </c:pt>
                <c:pt idx="6">
                  <c:v>81.400000000000006</c:v>
                </c:pt>
                <c:pt idx="7">
                  <c:v>92</c:v>
                </c:pt>
                <c:pt idx="8">
                  <c:v>76.099999999999994</c:v>
                </c:pt>
                <c:pt idx="9">
                  <c:v>96.8</c:v>
                </c:pt>
                <c:pt idx="10">
                  <c:v>80.900000000000006</c:v>
                </c:pt>
              </c:numCache>
            </c:numRef>
          </c:val>
        </c:ser>
        <c:ser>
          <c:idx val="1"/>
          <c:order val="1"/>
          <c:tx>
            <c:strRef>
              <c:f>'Table 1'!$C$6:$C$7</c:f>
              <c:strCache>
                <c:ptCount val="1"/>
                <c:pt idx="0">
                  <c:v>16-24 Per cent</c:v>
                </c:pt>
              </c:strCache>
            </c:strRef>
          </c:tx>
          <c:invertIfNegative val="0"/>
          <c:cat>
            <c:strRef>
              <c:f>'Table 1'!$A$8:$A$18</c:f>
              <c:strCache>
                <c:ptCount val="11"/>
                <c:pt idx="0">
                  <c:v>Shopping facilities </c:v>
                </c:pt>
                <c:pt idx="1">
                  <c:v>Dentist </c:v>
                </c:pt>
                <c:pt idx="2">
                  <c:v>Public transport</c:v>
                </c:pt>
                <c:pt idx="3">
                  <c:v>Recycling facilities </c:v>
                </c:pt>
                <c:pt idx="4">
                  <c:v>Civic amenity sites</c:v>
                </c:pt>
                <c:pt idx="5">
                  <c:v>A library </c:v>
                </c:pt>
                <c:pt idx="6">
                  <c:v>A cultural or recreational facility</c:v>
                </c:pt>
                <c:pt idx="7">
                  <c:v>Local schools </c:v>
                </c:pt>
                <c:pt idx="8">
                  <c:v>A castle or other heritage site </c:v>
                </c:pt>
                <c:pt idx="9">
                  <c:v>A pharmacy or chemist </c:v>
                </c:pt>
                <c:pt idx="10">
                  <c:v>Your place of work </c:v>
                </c:pt>
              </c:strCache>
            </c:strRef>
          </c:cat>
          <c:val>
            <c:numRef>
              <c:f>'Table 1'!$C$8:$C$18</c:f>
              <c:numCache>
                <c:formatCode>_-* #,##0.0_-;\-* #,##0.0_-;_-* "-"??_-;_-@_-</c:formatCode>
                <c:ptCount val="11"/>
                <c:pt idx="0">
                  <c:v>0</c:v>
                </c:pt>
                <c:pt idx="1">
                  <c:v>0</c:v>
                </c:pt>
                <c:pt idx="2">
                  <c:v>0</c:v>
                </c:pt>
                <c:pt idx="3">
                  <c:v>0</c:v>
                </c:pt>
                <c:pt idx="4">
                  <c:v>0</c:v>
                </c:pt>
                <c:pt idx="5">
                  <c:v>0</c:v>
                </c:pt>
                <c:pt idx="6">
                  <c:v>0</c:v>
                </c:pt>
                <c:pt idx="7">
                  <c:v>0</c:v>
                </c:pt>
                <c:pt idx="8">
                  <c:v>0</c:v>
                </c:pt>
                <c:pt idx="9">
                  <c:v>0</c:v>
                </c:pt>
                <c:pt idx="10">
                  <c:v>0</c:v>
                </c:pt>
              </c:numCache>
            </c:numRef>
          </c:val>
        </c:ser>
        <c:ser>
          <c:idx val="2"/>
          <c:order val="2"/>
          <c:tx>
            <c:strRef>
              <c:f>'Table 1'!$D$6:$D$7</c:f>
              <c:strCache>
                <c:ptCount val="1"/>
                <c:pt idx="0">
                  <c:v>25-64 Per cent</c:v>
                </c:pt>
              </c:strCache>
            </c:strRef>
          </c:tx>
          <c:invertIfNegative val="0"/>
          <c:cat>
            <c:strRef>
              <c:f>'Table 1'!$A$8:$A$18</c:f>
              <c:strCache>
                <c:ptCount val="11"/>
                <c:pt idx="0">
                  <c:v>Shopping facilities </c:v>
                </c:pt>
                <c:pt idx="1">
                  <c:v>Dentist </c:v>
                </c:pt>
                <c:pt idx="2">
                  <c:v>Public transport</c:v>
                </c:pt>
                <c:pt idx="3">
                  <c:v>Recycling facilities </c:v>
                </c:pt>
                <c:pt idx="4">
                  <c:v>Civic amenity sites</c:v>
                </c:pt>
                <c:pt idx="5">
                  <c:v>A library </c:v>
                </c:pt>
                <c:pt idx="6">
                  <c:v>A cultural or recreational facility</c:v>
                </c:pt>
                <c:pt idx="7">
                  <c:v>Local schools </c:v>
                </c:pt>
                <c:pt idx="8">
                  <c:v>A castle or other heritage site </c:v>
                </c:pt>
                <c:pt idx="9">
                  <c:v>A pharmacy or chemist </c:v>
                </c:pt>
                <c:pt idx="10">
                  <c:v>Your place of work </c:v>
                </c:pt>
              </c:strCache>
            </c:strRef>
          </c:cat>
          <c:val>
            <c:numRef>
              <c:f>'Table 1'!$D$8:$D$18</c:f>
              <c:numCache>
                <c:formatCode>_-* #,##0.0_-;\-* #,##0.0_-;_-* "-"??_-;_-@_-</c:formatCode>
                <c:ptCount val="11"/>
                <c:pt idx="0">
                  <c:v>94.5</c:v>
                </c:pt>
                <c:pt idx="1">
                  <c:v>87.3</c:v>
                </c:pt>
                <c:pt idx="2">
                  <c:v>90.5</c:v>
                </c:pt>
                <c:pt idx="3">
                  <c:v>88.3</c:v>
                </c:pt>
                <c:pt idx="4">
                  <c:v>81.2</c:v>
                </c:pt>
                <c:pt idx="5">
                  <c:v>94</c:v>
                </c:pt>
                <c:pt idx="6">
                  <c:v>80.900000000000006</c:v>
                </c:pt>
                <c:pt idx="7">
                  <c:v>96.7</c:v>
                </c:pt>
                <c:pt idx="8">
                  <c:v>84.8</c:v>
                </c:pt>
                <c:pt idx="9">
                  <c:v>97.1</c:v>
                </c:pt>
                <c:pt idx="10">
                  <c:v>87</c:v>
                </c:pt>
              </c:numCache>
            </c:numRef>
          </c:val>
        </c:ser>
        <c:ser>
          <c:idx val="3"/>
          <c:order val="3"/>
          <c:tx>
            <c:strRef>
              <c:f>'Table 1'!$E$6:$E$7</c:f>
              <c:strCache>
                <c:ptCount val="1"/>
                <c:pt idx="0">
                  <c:v>25-64 Per cent</c:v>
                </c:pt>
              </c:strCache>
            </c:strRef>
          </c:tx>
          <c:invertIfNegative val="0"/>
          <c:cat>
            <c:strRef>
              <c:f>'Table 1'!$A$8:$A$18</c:f>
              <c:strCache>
                <c:ptCount val="11"/>
                <c:pt idx="0">
                  <c:v>Shopping facilities </c:v>
                </c:pt>
                <c:pt idx="1">
                  <c:v>Dentist </c:v>
                </c:pt>
                <c:pt idx="2">
                  <c:v>Public transport</c:v>
                </c:pt>
                <c:pt idx="3">
                  <c:v>Recycling facilities </c:v>
                </c:pt>
                <c:pt idx="4">
                  <c:v>Civic amenity sites</c:v>
                </c:pt>
                <c:pt idx="5">
                  <c:v>A library </c:v>
                </c:pt>
                <c:pt idx="6">
                  <c:v>A cultural or recreational facility</c:v>
                </c:pt>
                <c:pt idx="7">
                  <c:v>Local schools </c:v>
                </c:pt>
                <c:pt idx="8">
                  <c:v>A castle or other heritage site </c:v>
                </c:pt>
                <c:pt idx="9">
                  <c:v>A pharmacy or chemist </c:v>
                </c:pt>
                <c:pt idx="10">
                  <c:v>Your place of work </c:v>
                </c:pt>
              </c:strCache>
            </c:strRef>
          </c:cat>
          <c:val>
            <c:numRef>
              <c:f>'Table 1'!$E$8:$E$18</c:f>
              <c:numCache>
                <c:formatCode>_-* #,##0.0_-;\-* #,##0.0_-;_-* "-"??_-;_-@_-</c:formatCode>
                <c:ptCount val="11"/>
                <c:pt idx="0">
                  <c:v>0</c:v>
                </c:pt>
                <c:pt idx="1">
                  <c:v>0</c:v>
                </c:pt>
                <c:pt idx="2">
                  <c:v>0</c:v>
                </c:pt>
                <c:pt idx="3">
                  <c:v>0</c:v>
                </c:pt>
                <c:pt idx="4">
                  <c:v>0</c:v>
                </c:pt>
                <c:pt idx="5">
                  <c:v>0</c:v>
                </c:pt>
                <c:pt idx="6">
                  <c:v>0</c:v>
                </c:pt>
                <c:pt idx="7">
                  <c:v>0</c:v>
                </c:pt>
                <c:pt idx="8">
                  <c:v>0</c:v>
                </c:pt>
                <c:pt idx="9">
                  <c:v>0</c:v>
                </c:pt>
                <c:pt idx="10">
                  <c:v>0</c:v>
                </c:pt>
              </c:numCache>
            </c:numRef>
          </c:val>
        </c:ser>
        <c:ser>
          <c:idx val="4"/>
          <c:order val="4"/>
          <c:tx>
            <c:strRef>
              <c:f>'Table 1'!$F$6:$F$7</c:f>
              <c:strCache>
                <c:ptCount val="1"/>
                <c:pt idx="0">
                  <c:v>65+ Per cent</c:v>
                </c:pt>
              </c:strCache>
            </c:strRef>
          </c:tx>
          <c:invertIfNegative val="0"/>
          <c:cat>
            <c:strRef>
              <c:f>'Table 1'!$A$8:$A$18</c:f>
              <c:strCache>
                <c:ptCount val="11"/>
                <c:pt idx="0">
                  <c:v>Shopping facilities </c:v>
                </c:pt>
                <c:pt idx="1">
                  <c:v>Dentist </c:v>
                </c:pt>
                <c:pt idx="2">
                  <c:v>Public transport</c:v>
                </c:pt>
                <c:pt idx="3">
                  <c:v>Recycling facilities </c:v>
                </c:pt>
                <c:pt idx="4">
                  <c:v>Civic amenity sites</c:v>
                </c:pt>
                <c:pt idx="5">
                  <c:v>A library </c:v>
                </c:pt>
                <c:pt idx="6">
                  <c:v>A cultural or recreational facility</c:v>
                </c:pt>
                <c:pt idx="7">
                  <c:v>Local schools </c:v>
                </c:pt>
                <c:pt idx="8">
                  <c:v>A castle or other heritage site </c:v>
                </c:pt>
                <c:pt idx="9">
                  <c:v>A pharmacy or chemist </c:v>
                </c:pt>
                <c:pt idx="10">
                  <c:v>Your place of work </c:v>
                </c:pt>
              </c:strCache>
            </c:strRef>
          </c:cat>
          <c:val>
            <c:numRef>
              <c:f>'Table 1'!$F$8:$F$18</c:f>
              <c:numCache>
                <c:formatCode>_-* #,##0.0_-;\-* #,##0.0_-;_-* "-"??_-;_-@_-</c:formatCode>
                <c:ptCount val="11"/>
                <c:pt idx="0">
                  <c:v>85.7</c:v>
                </c:pt>
                <c:pt idx="1">
                  <c:v>80.900000000000006</c:v>
                </c:pt>
                <c:pt idx="2">
                  <c:v>81.2</c:v>
                </c:pt>
                <c:pt idx="3">
                  <c:v>80.8</c:v>
                </c:pt>
                <c:pt idx="4">
                  <c:v>66.900000000000006</c:v>
                </c:pt>
                <c:pt idx="5">
                  <c:v>85.2</c:v>
                </c:pt>
                <c:pt idx="6">
                  <c:v>66.8</c:v>
                </c:pt>
                <c:pt idx="7">
                  <c:v>89.4</c:v>
                </c:pt>
                <c:pt idx="8">
                  <c:v>72.099999999999994</c:v>
                </c:pt>
                <c:pt idx="9">
                  <c:v>90.2</c:v>
                </c:pt>
                <c:pt idx="10">
                  <c:v>82.2</c:v>
                </c:pt>
              </c:numCache>
            </c:numRef>
          </c:val>
        </c:ser>
        <c:dLbls>
          <c:showLegendKey val="0"/>
          <c:showVal val="0"/>
          <c:showCatName val="0"/>
          <c:showSerName val="0"/>
          <c:showPercent val="0"/>
          <c:showBubbleSize val="0"/>
        </c:dLbls>
        <c:gapWidth val="150"/>
        <c:axId val="124789456"/>
        <c:axId val="124790016"/>
      </c:barChart>
      <c:catAx>
        <c:axId val="124789456"/>
        <c:scaling>
          <c:orientation val="minMax"/>
        </c:scaling>
        <c:delete val="0"/>
        <c:axPos val="l"/>
        <c:numFmt formatCode="General" sourceLinked="0"/>
        <c:majorTickMark val="none"/>
        <c:minorTickMark val="none"/>
        <c:tickLblPos val="nextTo"/>
        <c:crossAx val="124790016"/>
        <c:crosses val="autoZero"/>
        <c:auto val="1"/>
        <c:lblAlgn val="ctr"/>
        <c:lblOffset val="100"/>
        <c:noMultiLvlLbl val="0"/>
      </c:catAx>
      <c:valAx>
        <c:axId val="124790016"/>
        <c:scaling>
          <c:orientation val="minMax"/>
          <c:max val="100"/>
        </c:scaling>
        <c:delete val="0"/>
        <c:axPos val="b"/>
        <c:majorGridlines/>
        <c:numFmt formatCode="_-* #,##0.0_-;\-* #,##0.0_-;_-* &quot;-&quot;??_-;_-@_-" sourceLinked="1"/>
        <c:majorTickMark val="none"/>
        <c:minorTickMark val="none"/>
        <c:tickLblPos val="nextTo"/>
        <c:crossAx val="124789456"/>
        <c:crosses val="autoZero"/>
        <c:crossBetween val="between"/>
      </c:valAx>
    </c:plotArea>
    <c:legend>
      <c:legendPos val="r"/>
      <c:legendEntry>
        <c:idx val="1"/>
        <c:delete val="1"/>
      </c:legendEntry>
      <c:legendEntry>
        <c:idx val="3"/>
        <c:delete val="1"/>
      </c:legendEntry>
      <c:layout>
        <c:manualLayout>
          <c:xMode val="edge"/>
          <c:yMode val="edge"/>
          <c:x val="0.83020417760279963"/>
          <c:y val="0.38248810156347257"/>
          <c:w val="0.13928816710411199"/>
          <c:h val="0.21511776201996449"/>
        </c:manualLayout>
      </c:layout>
      <c:overlay val="0"/>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0.68571</cdr:x>
      <cdr:y>0.49881</cdr:y>
    </cdr:from>
    <cdr:to>
      <cdr:x>0.8</cdr:x>
      <cdr:y>0.72327</cdr:y>
    </cdr:to>
    <cdr:sp macro="" textlink="">
      <cdr:nvSpPr>
        <cdr:cNvPr id="2" name="TextBox 1"/>
        <cdr:cNvSpPr txBox="1"/>
      </cdr:nvSpPr>
      <cdr:spPr>
        <a:xfrm xmlns:a="http://schemas.openxmlformats.org/drawingml/2006/main">
          <a:off x="3456384" y="1440160"/>
          <a:ext cx="57606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+77%</a:t>
          </a:r>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0.88587</cdr:x>
      <cdr:y>0.21623</cdr:y>
    </cdr:from>
    <cdr:to>
      <cdr:x>0.9685</cdr:x>
      <cdr:y>0.43246</cdr:y>
    </cdr:to>
    <cdr:sp macro="" textlink="">
      <cdr:nvSpPr>
        <cdr:cNvPr id="2" name="Rectangle 1"/>
        <cdr:cNvSpPr/>
      </cdr:nvSpPr>
      <cdr:spPr>
        <a:xfrm xmlns:a="http://schemas.openxmlformats.org/drawingml/2006/main">
          <a:off x="8100392" y="1224135"/>
          <a:ext cx="755576" cy="1224136"/>
        </a:xfrm>
        <a:prstGeom xmlns:a="http://schemas.openxmlformats.org/drawingml/2006/main" prst="rect">
          <a:avLst/>
        </a:prstGeom>
        <a:solidFill xmlns:a="http://schemas.openxmlformats.org/drawingml/2006/main">
          <a:srgbClr val="FFFFFF"/>
        </a:solidFill>
        <a:ln xmlns:a="http://schemas.openxmlformats.org/drawingml/2006/main" w="25400" cap="flat" cmpd="sng" algn="ctr">
          <a:solidFill>
            <a:srgbClr val="FFFFFF"/>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sz="2400" kern="1200">
              <a:solidFill>
                <a:srgbClr val="000000"/>
              </a:solidFill>
              <a:latin typeface="Times New Roman"/>
            </a:defRPr>
          </a:lvl1pPr>
          <a:lvl2pPr marL="457200" algn="l" rtl="0" fontAlgn="base">
            <a:spcBef>
              <a:spcPct val="0"/>
            </a:spcBef>
            <a:spcAft>
              <a:spcPct val="0"/>
            </a:spcAft>
            <a:defRPr sz="2400" kern="1200">
              <a:solidFill>
                <a:srgbClr val="000000"/>
              </a:solidFill>
              <a:latin typeface="Times New Roman"/>
            </a:defRPr>
          </a:lvl2pPr>
          <a:lvl3pPr marL="914400" algn="l" rtl="0" fontAlgn="base">
            <a:spcBef>
              <a:spcPct val="0"/>
            </a:spcBef>
            <a:spcAft>
              <a:spcPct val="0"/>
            </a:spcAft>
            <a:defRPr sz="2400" kern="1200">
              <a:solidFill>
                <a:srgbClr val="000000"/>
              </a:solidFill>
              <a:latin typeface="Times New Roman"/>
            </a:defRPr>
          </a:lvl3pPr>
          <a:lvl4pPr marL="1371600" algn="l" rtl="0" fontAlgn="base">
            <a:spcBef>
              <a:spcPct val="0"/>
            </a:spcBef>
            <a:spcAft>
              <a:spcPct val="0"/>
            </a:spcAft>
            <a:defRPr sz="2400" kern="1200">
              <a:solidFill>
                <a:srgbClr val="000000"/>
              </a:solidFill>
              <a:latin typeface="Times New Roman"/>
            </a:defRPr>
          </a:lvl4pPr>
          <a:lvl5pPr marL="1828800" algn="l" rtl="0" fontAlgn="base">
            <a:spcBef>
              <a:spcPct val="0"/>
            </a:spcBef>
            <a:spcAft>
              <a:spcPct val="0"/>
            </a:spcAft>
            <a:defRPr sz="2400" kern="1200">
              <a:solidFill>
                <a:srgbClr val="000000"/>
              </a:solidFill>
              <a:latin typeface="Times New Roman"/>
            </a:defRPr>
          </a:lvl5pPr>
          <a:lvl6pPr marL="2286000" algn="l" defTabSz="914400" rtl="0" eaLnBrk="1" latinLnBrk="0" hangingPunct="1">
            <a:defRPr sz="2400" kern="1200">
              <a:solidFill>
                <a:srgbClr val="000000"/>
              </a:solidFill>
              <a:latin typeface="Times New Roman"/>
            </a:defRPr>
          </a:lvl6pPr>
          <a:lvl7pPr marL="2743200" algn="l" defTabSz="914400" rtl="0" eaLnBrk="1" latinLnBrk="0" hangingPunct="1">
            <a:defRPr sz="2400" kern="1200">
              <a:solidFill>
                <a:srgbClr val="000000"/>
              </a:solidFill>
              <a:latin typeface="Times New Roman"/>
            </a:defRPr>
          </a:lvl7pPr>
          <a:lvl8pPr marL="3200400" algn="l" defTabSz="914400" rtl="0" eaLnBrk="1" latinLnBrk="0" hangingPunct="1">
            <a:defRPr sz="2400" kern="1200">
              <a:solidFill>
                <a:srgbClr val="000000"/>
              </a:solidFill>
              <a:latin typeface="Times New Roman"/>
            </a:defRPr>
          </a:lvl8pPr>
          <a:lvl9pPr marL="3657600" algn="l" defTabSz="914400" rtl="0" eaLnBrk="1" latinLnBrk="0" hangingPunct="1">
            <a:defRPr sz="2400" kern="1200">
              <a:solidFill>
                <a:srgbClr val="000000"/>
              </a:solidFill>
              <a:latin typeface="Times New Roman"/>
            </a:defRPr>
          </a:lvl9pPr>
        </a:lstStyle>
        <a:p xmlns:a="http://schemas.openxmlformats.org/drawingml/2006/main">
          <a:pPr algn="ctr"/>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8AF25-FE17-43A4-AA1B-99AB7F064CB5}" type="datetimeFigureOut">
              <a:rPr lang="en-GB" smtClean="0"/>
              <a:pPr/>
              <a:t>25/10/2013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337550-EF20-4455-9FE6-6651C7DDB192}" type="slidenum">
              <a:rPr lang="en-GB" smtClean="0"/>
              <a:pPr/>
              <a:t>‹#›</a:t>
            </a:fld>
            <a:endParaRPr lang="en-GB"/>
          </a:p>
        </p:txBody>
      </p:sp>
    </p:spTree>
    <p:extLst>
      <p:ext uri="{BB962C8B-B14F-4D97-AF65-F5344CB8AC3E}">
        <p14:creationId xmlns:p14="http://schemas.microsoft.com/office/powerpoint/2010/main" val="251273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28BCD-F7FC-4727-801F-7CC16A4D168D}" type="datetimeFigureOut">
              <a:rPr lang="en-GB" smtClean="0"/>
              <a:pPr/>
              <a:t>25/10/2013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0D26C-5A11-4D9D-A963-97DF360C52C4}" type="slidenum">
              <a:rPr lang="en-GB" smtClean="0"/>
              <a:pPr/>
              <a:t>‹#›</a:t>
            </a:fld>
            <a:endParaRPr lang="en-GB"/>
          </a:p>
        </p:txBody>
      </p:sp>
    </p:spTree>
    <p:extLst>
      <p:ext uri="{BB962C8B-B14F-4D97-AF65-F5344CB8AC3E}">
        <p14:creationId xmlns:p14="http://schemas.microsoft.com/office/powerpoint/2010/main" val="407975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907B6-5BB8-4C8B-96A4-2562B4774790}" type="slidenum">
              <a:rPr lang="en-US"/>
              <a:pPr/>
              <a:t>10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GB" dirty="0"/>
              <a:t>So why prolong the driving task for this age group. We already know that the number of drivers on our roads and the number of journeys on our roads are increasing, so shouldn’t we actually be trying to help this age group get out of their cars?</a:t>
            </a:r>
          </a:p>
          <a:p>
            <a:r>
              <a:rPr lang="en-GB" dirty="0"/>
              <a:t>I believe that this is probably true, but only for the right reasons. We live in a society that is increasingly centred around the motor vehicle. As people get older they are beginning to cite an increase with difficulty in accessing services, especially as they are beginning to be cited out of town centres and away from residential zones. </a:t>
            </a:r>
          </a:p>
          <a:p>
            <a:r>
              <a:rPr lang="en-GB" dirty="0"/>
              <a:t>Driving is linked with increased self-confidence, mastery (a sense of achievement) and self-esteem. In addition, feelings of autonomy, protection and prestige, all linked to a sense of control over the environment which as we know from psychological research is linked to maintaining both physical and mental health and indeed to prolonging life.</a:t>
            </a:r>
          </a:p>
          <a:p>
            <a:r>
              <a:rPr lang="en-GB" dirty="0"/>
              <a:t>Needless to say, giving up driving is associated with an increase in depressive symptoms.</a:t>
            </a:r>
          </a:p>
          <a:p>
            <a:r>
              <a:rPr lang="en-GB" dirty="0"/>
              <a:t>I believe that older people should be allowed to continue to drive motor vehicles, appropriately and for necessary journeys, for as long as possible and for as long as it is safe for them to do so.</a:t>
            </a:r>
          </a:p>
        </p:txBody>
      </p:sp>
    </p:spTree>
    <p:extLst>
      <p:ext uri="{BB962C8B-B14F-4D97-AF65-F5344CB8AC3E}">
        <p14:creationId xmlns:p14="http://schemas.microsoft.com/office/powerpoint/2010/main" val="67209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05627461-9182-43FD-AA5F-5F3C47E3720C}" type="slidenum">
              <a:rPr lang="en-US" smtClean="0"/>
              <a:pPr>
                <a:defRPr/>
              </a:pPr>
              <a:t>11</a:t>
            </a:fld>
            <a:endParaRPr lang="en-US"/>
          </a:p>
        </p:txBody>
      </p:sp>
    </p:spTree>
    <p:extLst>
      <p:ext uri="{BB962C8B-B14F-4D97-AF65-F5344CB8AC3E}">
        <p14:creationId xmlns:p14="http://schemas.microsoft.com/office/powerpoint/2010/main" val="222479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F339DC-7C13-4269-B4E7-5B8926AFC5B5}" type="slidenum">
              <a:rPr lang="en-GB" smtClean="0"/>
              <a:pPr/>
              <a:t>17</a:t>
            </a:fld>
            <a:endParaRPr lang="en-GB" dirty="0"/>
          </a:p>
        </p:txBody>
      </p:sp>
    </p:spTree>
    <p:extLst>
      <p:ext uri="{BB962C8B-B14F-4D97-AF65-F5344CB8AC3E}">
        <p14:creationId xmlns:p14="http://schemas.microsoft.com/office/powerpoint/2010/main" val="70491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F76E2-4CFF-46C5-821E-D86C8DAE873D}" type="slidenum">
              <a:rPr lang="en-US"/>
              <a:pPr/>
              <a:t>18</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685801" y="4344989"/>
            <a:ext cx="5486400" cy="4116387"/>
          </a:xfrm>
        </p:spPr>
        <p:txBody>
          <a:bodyPr/>
          <a:lstStyle/>
          <a:p>
            <a:endParaRPr lang="en-US"/>
          </a:p>
        </p:txBody>
      </p:sp>
    </p:spTree>
    <p:extLst>
      <p:ext uri="{BB962C8B-B14F-4D97-AF65-F5344CB8AC3E}">
        <p14:creationId xmlns:p14="http://schemas.microsoft.com/office/powerpoint/2010/main" val="159485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5627461-9182-43FD-AA5F-5F3C47E3720C}" type="slidenum">
              <a:rPr lang="en-US" smtClean="0"/>
              <a:pPr>
                <a:defRPr/>
              </a:pPr>
              <a:t>25</a:t>
            </a:fld>
            <a:endParaRPr lang="en-US"/>
          </a:p>
        </p:txBody>
      </p:sp>
    </p:spTree>
    <p:extLst>
      <p:ext uri="{BB962C8B-B14F-4D97-AF65-F5344CB8AC3E}">
        <p14:creationId xmlns:p14="http://schemas.microsoft.com/office/powerpoint/2010/main" val="165205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Slide header.tif"/>
          <p:cNvPicPr>
            <a:picLocks noChangeAspect="1"/>
          </p:cNvPicPr>
          <p:nvPr/>
        </p:nvPicPr>
        <p:blipFill>
          <a:blip r:embed="rId13" cstate="print"/>
          <a:srcRect/>
          <a:stretch>
            <a:fillRect/>
          </a:stretch>
        </p:blipFill>
        <p:spPr bwMode="auto">
          <a:xfrm>
            <a:off x="0" y="-26988"/>
            <a:ext cx="9144000" cy="2157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eprints.uwe.ac.uk/15525/" TargetMode="External"/><Relationship Id="rId3" Type="http://schemas.openxmlformats.org/officeDocument/2006/relationships/hyperlink" Target="http://eprints.uwe.ac.uk/16246/" TargetMode="External"/><Relationship Id="rId7" Type="http://schemas.openxmlformats.org/officeDocument/2006/relationships/hyperlink" Target="http://eprints.uwe.ac.uk/14054/" TargetMode="External"/><Relationship Id="rId2" Type="http://schemas.openxmlformats.org/officeDocument/2006/relationships/hyperlink" Target="http://v-scheiner.brunel.ac.uk/bitstream/2438/1312/1/PDF%20ESRC%20Transport%20Final%20Report.pdf" TargetMode="External"/><Relationship Id="rId1" Type="http://schemas.openxmlformats.org/officeDocument/2006/relationships/slideLayout" Target="../slideLayouts/slideLayout2.xml"/><Relationship Id="rId6" Type="http://schemas.openxmlformats.org/officeDocument/2006/relationships/hyperlink" Target="http://eprints.uwe.ac.uk/14060/" TargetMode="External"/><Relationship Id="rId5" Type="http://schemas.openxmlformats.org/officeDocument/2006/relationships/hyperlink" Target="http://eprints.uwe.ac.uk/10501/" TargetMode="External"/><Relationship Id="rId4" Type="http://schemas.openxmlformats.org/officeDocument/2006/relationships/hyperlink" Target="http://eprints.uwe.ac.uk/1051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rst slide.tif"/>
          <p:cNvPicPr>
            <a:picLocks noChangeAspect="1"/>
          </p:cNvPicPr>
          <p:nvPr/>
        </p:nvPicPr>
        <p:blipFill>
          <a:blip r:embed="rId2" cstate="print"/>
          <a:srcRect/>
          <a:stretch>
            <a:fillRect/>
          </a:stretch>
        </p:blipFill>
        <p:spPr bwMode="auto">
          <a:xfrm>
            <a:off x="0" y="0"/>
            <a:ext cx="9144000" cy="7800976"/>
          </a:xfrm>
          <a:prstGeom prst="rect">
            <a:avLst/>
          </a:prstGeom>
          <a:noFill/>
          <a:ln w="9525">
            <a:noFill/>
            <a:miter lim="800000"/>
            <a:headEnd/>
            <a:tailEnd/>
          </a:ln>
        </p:spPr>
      </p:pic>
      <p:sp>
        <p:nvSpPr>
          <p:cNvPr id="3" name="TextBox 2"/>
          <p:cNvSpPr txBox="1"/>
          <p:nvPr/>
        </p:nvSpPr>
        <p:spPr>
          <a:xfrm>
            <a:off x="1763688" y="1916832"/>
            <a:ext cx="5184576" cy="3585597"/>
          </a:xfrm>
          <a:prstGeom prst="rect">
            <a:avLst/>
          </a:prstGeom>
          <a:solidFill>
            <a:srgbClr val="FFFFFF">
              <a:alpha val="50196"/>
            </a:srgb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dirty="0" smtClean="0"/>
              <a:t>Is the car really necessary for a connected and healthy later life? </a:t>
            </a:r>
          </a:p>
          <a:p>
            <a:pPr algn="ctr"/>
            <a:endParaRPr lang="en-GB" sz="2800" dirty="0" smtClean="0"/>
          </a:p>
          <a:p>
            <a:pPr algn="ctr"/>
            <a:r>
              <a:rPr lang="en-GB" sz="2000" b="1" dirty="0" smtClean="0"/>
              <a:t>Dr Charles </a:t>
            </a:r>
            <a:r>
              <a:rPr lang="en-GB" sz="2000" b="1" dirty="0" err="1" smtClean="0"/>
              <a:t>Musselwhite</a:t>
            </a:r>
            <a:endParaRPr lang="en-GB" sz="2000" b="1" dirty="0" smtClean="0"/>
          </a:p>
          <a:p>
            <a:pPr algn="ctr">
              <a:spcBef>
                <a:spcPct val="50000"/>
              </a:spcBef>
            </a:pPr>
            <a:r>
              <a:rPr lang="en-GB" sz="2000" b="1" dirty="0" smtClean="0"/>
              <a:t>Associate Professor (Reader) in Gerontology, </a:t>
            </a:r>
            <a:r>
              <a:rPr lang="en-GB" sz="1800" b="1" dirty="0" smtClean="0"/>
              <a:t>Centre for Innovative Ageing, Swansea University</a:t>
            </a:r>
          </a:p>
          <a:p>
            <a:pPr algn="ctr">
              <a:spcBef>
                <a:spcPct val="50000"/>
              </a:spcBef>
            </a:pPr>
            <a:r>
              <a:rPr lang="en-GB" sz="1800" b="1" dirty="0" smtClean="0"/>
              <a:t>Deputy </a:t>
            </a:r>
            <a:r>
              <a:rPr lang="en-GB" sz="1800" b="1" dirty="0" smtClean="0"/>
              <a:t>Director, OPAN C </a:t>
            </a:r>
            <a:r>
              <a:rPr lang="en-GB" sz="1800" b="1" dirty="0" err="1" smtClean="0"/>
              <a:t>ymru</a:t>
            </a:r>
            <a:endParaRPr lang="en-GB" sz="1800" b="1" dirty="0" smtClean="0"/>
          </a:p>
          <a:p>
            <a:pPr algn="ctr">
              <a:spcBef>
                <a:spcPct val="50000"/>
              </a:spcBef>
            </a:pPr>
            <a:r>
              <a:rPr lang="en-GB" sz="1600" b="1" dirty="0" smtClean="0"/>
              <a:t>c.b.a.musselwhite@swansea.ac.uk</a:t>
            </a:r>
          </a:p>
          <a:p>
            <a:pPr algn="ctr">
              <a:spcBef>
                <a:spcPct val="50000"/>
              </a:spcBef>
            </a:pPr>
            <a:r>
              <a:rPr lang="en-US" sz="1600" b="1" dirty="0" smtClean="0"/>
              <a:t>www.drcharliemuss.com</a:t>
            </a:r>
            <a:endParaRPr lang="en-GB" b="1" dirty="0"/>
          </a:p>
        </p:txBody>
      </p:sp>
      <p:sp>
        <p:nvSpPr>
          <p:cNvPr id="5" name="TextBox 4"/>
          <p:cNvSpPr txBox="1"/>
          <p:nvPr/>
        </p:nvSpPr>
        <p:spPr>
          <a:xfrm>
            <a:off x="1619672" y="6073170"/>
            <a:ext cx="5688632" cy="1569660"/>
          </a:xfrm>
          <a:prstGeom prst="rect">
            <a:avLst/>
          </a:prstGeom>
          <a:solidFill>
            <a:srgbClr val="FFFFFF">
              <a:alpha val="50196"/>
            </a:srgb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dirty="0" smtClean="0">
                <a:solidFill>
                  <a:schemeClr val="dk1"/>
                </a:solidFill>
                <a:latin typeface="Arial"/>
                <a:ea typeface="Calibri"/>
              </a:rPr>
              <a:t>Ageing, Transport and Mobility: New approaches from researchers and providers</a:t>
            </a:r>
          </a:p>
          <a:p>
            <a:pPr algn="ctr"/>
            <a:r>
              <a:rPr lang="en-GB" sz="1600" dirty="0" smtClean="0">
                <a:solidFill>
                  <a:schemeClr val="dk1"/>
                </a:solidFill>
                <a:latin typeface="Arial"/>
                <a:ea typeface="Calibri"/>
              </a:rPr>
              <a:t>Tuesday 29 October 2013</a:t>
            </a:r>
          </a:p>
          <a:p>
            <a:pPr algn="ctr"/>
            <a:r>
              <a:rPr lang="en-GB" sz="1600" dirty="0" smtClean="0">
                <a:solidFill>
                  <a:schemeClr val="dk1"/>
                </a:solidFill>
                <a:latin typeface="Arial"/>
                <a:ea typeface="Calibri"/>
              </a:rPr>
              <a:t>2.00pm-4.00pm,,</a:t>
            </a:r>
          </a:p>
          <a:p>
            <a:pPr algn="ctr"/>
            <a:r>
              <a:rPr lang="en-GB" sz="1600" dirty="0" smtClean="0">
                <a:solidFill>
                  <a:schemeClr val="dk1"/>
                </a:solidFill>
                <a:latin typeface="Arial"/>
                <a:ea typeface="Calibri"/>
              </a:rPr>
              <a:t>G306B, Jean McFarlane Building, the University of Manchester M13 9PL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3995738" y="4508500"/>
            <a:ext cx="627062" cy="366713"/>
          </a:xfrm>
          <a:prstGeom prst="rect">
            <a:avLst/>
          </a:prstGeom>
          <a:noFill/>
          <a:ln w="9525">
            <a:noFill/>
            <a:miter lim="800000"/>
            <a:headEnd/>
            <a:tailEnd/>
          </a:ln>
          <a:effectLst/>
        </p:spPr>
        <p:txBody>
          <a:bodyPr wrap="none">
            <a:spAutoFit/>
          </a:bodyPr>
          <a:lstStyle/>
          <a:p>
            <a:pPr eaLnBrk="0" hangingPunct="0"/>
            <a:r>
              <a:rPr lang="en-GB">
                <a:solidFill>
                  <a:schemeClr val="bg1"/>
                </a:solidFill>
                <a:latin typeface="Tahoma" pitchFamily="34" charset="0"/>
              </a:rPr>
              <a:t>W-H</a:t>
            </a:r>
          </a:p>
        </p:txBody>
      </p:sp>
      <p:sp>
        <p:nvSpPr>
          <p:cNvPr id="18" name="Content Placeholder 17"/>
          <p:cNvSpPr>
            <a:spLocks noGrp="1"/>
          </p:cNvSpPr>
          <p:nvPr>
            <p:ph idx="1"/>
          </p:nvPr>
        </p:nvSpPr>
        <p:spPr>
          <a:xfrm>
            <a:off x="-108520" y="1412776"/>
            <a:ext cx="7772400" cy="3981450"/>
          </a:xfrm>
        </p:spPr>
        <p:txBody>
          <a:bodyPr/>
          <a:lstStyle/>
          <a:p>
            <a:r>
              <a:rPr lang="en-GB" dirty="0" smtClean="0"/>
              <a:t>Especially by car</a:t>
            </a:r>
            <a:endParaRPr lang="en-GB" dirty="0"/>
          </a:p>
        </p:txBody>
      </p:sp>
      <p:sp>
        <p:nvSpPr>
          <p:cNvPr id="13" name="TextBox 12"/>
          <p:cNvSpPr txBox="1"/>
          <p:nvPr/>
        </p:nvSpPr>
        <p:spPr>
          <a:xfrm>
            <a:off x="0" y="6642556"/>
            <a:ext cx="9144000" cy="261610"/>
          </a:xfrm>
          <a:prstGeom prst="rect">
            <a:avLst/>
          </a:prstGeom>
          <a:solidFill>
            <a:schemeClr val="bg1"/>
          </a:solidFill>
        </p:spPr>
        <p:txBody>
          <a:bodyPr wrap="square" rtlCol="0">
            <a:spAutoFit/>
          </a:bodyPr>
          <a:lstStyle/>
          <a:p>
            <a:r>
              <a:rPr lang="en-GB" sz="1100" dirty="0" smtClean="0"/>
              <a:t>Source: </a:t>
            </a:r>
            <a:r>
              <a:rPr lang="en-US" sz="1100" dirty="0"/>
              <a:t>Musselwhite, C. and Haddad, H. (</a:t>
            </a:r>
            <a:r>
              <a:rPr lang="en-US" sz="1100" dirty="0" smtClean="0"/>
              <a:t>2010). </a:t>
            </a:r>
            <a:r>
              <a:rPr lang="en-US" sz="1100" dirty="0"/>
              <a:t>Mobility, accessibility and quality of later life. </a:t>
            </a:r>
            <a:r>
              <a:rPr lang="en-US" sz="1100" i="1" dirty="0"/>
              <a:t>Quality in Ageing and Older Adults</a:t>
            </a:r>
            <a:r>
              <a:rPr lang="en-US" sz="1100" dirty="0"/>
              <a:t>. 11(1), 25-37</a:t>
            </a:r>
            <a:r>
              <a:rPr lang="en-US" sz="1100" dirty="0" smtClean="0"/>
              <a:t>.</a:t>
            </a:r>
            <a:endParaRPr lang="en-GB" sz="1100" dirty="0"/>
          </a:p>
        </p:txBody>
      </p:sp>
      <p:pic>
        <p:nvPicPr>
          <p:cNvPr id="14" name="Picture 7" descr="travel-insurance-older"/>
          <p:cNvPicPr>
            <a:picLocks noChangeAspect="1" noChangeArrowheads="1"/>
          </p:cNvPicPr>
          <p:nvPr/>
        </p:nvPicPr>
        <p:blipFill>
          <a:blip r:embed="rId3" cstate="print"/>
          <a:srcRect/>
          <a:stretch>
            <a:fillRect/>
          </a:stretch>
        </p:blipFill>
        <p:spPr bwMode="auto">
          <a:xfrm>
            <a:off x="107504" y="2132856"/>
            <a:ext cx="2046153" cy="1224136"/>
          </a:xfrm>
          <a:prstGeom prst="rect">
            <a:avLst/>
          </a:prstGeom>
          <a:noFill/>
        </p:spPr>
      </p:pic>
      <p:pic>
        <p:nvPicPr>
          <p:cNvPr id="15" name="Picture 9" descr="~%5C"/>
          <p:cNvPicPr>
            <a:picLocks noChangeAspect="1" noChangeArrowheads="1"/>
          </p:cNvPicPr>
          <p:nvPr/>
        </p:nvPicPr>
        <p:blipFill>
          <a:blip r:embed="rId4" cstate="print"/>
          <a:srcRect/>
          <a:stretch>
            <a:fillRect/>
          </a:stretch>
        </p:blipFill>
        <p:spPr bwMode="auto">
          <a:xfrm>
            <a:off x="107504" y="3284984"/>
            <a:ext cx="2094384" cy="1276790"/>
          </a:xfrm>
          <a:prstGeom prst="rect">
            <a:avLst/>
          </a:prstGeom>
          <a:noFill/>
        </p:spPr>
      </p:pic>
      <p:pic>
        <p:nvPicPr>
          <p:cNvPr id="16" name="Picture 11" descr="261237022_eab14258fe"/>
          <p:cNvPicPr>
            <a:picLocks noChangeAspect="1" noChangeArrowheads="1"/>
          </p:cNvPicPr>
          <p:nvPr/>
        </p:nvPicPr>
        <p:blipFill>
          <a:blip r:embed="rId5" cstate="print"/>
          <a:srcRect/>
          <a:stretch>
            <a:fillRect/>
          </a:stretch>
        </p:blipFill>
        <p:spPr bwMode="auto">
          <a:xfrm>
            <a:off x="1691680" y="2132856"/>
            <a:ext cx="1449099" cy="1087436"/>
          </a:xfrm>
          <a:prstGeom prst="rect">
            <a:avLst/>
          </a:prstGeom>
          <a:noFill/>
        </p:spPr>
      </p:pic>
      <p:pic>
        <p:nvPicPr>
          <p:cNvPr id="17" name="Picture 13" descr="DSC06355"/>
          <p:cNvPicPr>
            <a:picLocks noChangeAspect="1" noChangeArrowheads="1"/>
          </p:cNvPicPr>
          <p:nvPr/>
        </p:nvPicPr>
        <p:blipFill>
          <a:blip r:embed="rId6" cstate="print"/>
          <a:srcRect/>
          <a:stretch>
            <a:fillRect/>
          </a:stretch>
        </p:blipFill>
        <p:spPr bwMode="auto">
          <a:xfrm>
            <a:off x="1763688" y="3212976"/>
            <a:ext cx="1723306" cy="2296637"/>
          </a:xfrm>
          <a:prstGeom prst="rect">
            <a:avLst/>
          </a:prstGeom>
          <a:noFill/>
        </p:spPr>
      </p:pic>
      <p:sp>
        <p:nvSpPr>
          <p:cNvPr id="23" name="AutoShape 1031"/>
          <p:cNvSpPr>
            <a:spLocks noChangeArrowheads="1"/>
          </p:cNvSpPr>
          <p:nvPr/>
        </p:nvSpPr>
        <p:spPr bwMode="auto">
          <a:xfrm>
            <a:off x="3851920" y="1412776"/>
            <a:ext cx="4872831" cy="5148507"/>
          </a:xfrm>
          <a:prstGeom prst="triangle">
            <a:avLst>
              <a:gd name="adj" fmla="val 50000"/>
            </a:avLst>
          </a:prstGeom>
          <a:solidFill>
            <a:srgbClr val="CC99FF"/>
          </a:solidFill>
          <a:ln w="9525">
            <a:solidFill>
              <a:srgbClr val="000000"/>
            </a:solidFill>
            <a:miter lim="800000"/>
            <a:headEnd/>
            <a:tailEnd/>
          </a:ln>
        </p:spPr>
        <p:txBody>
          <a:bodyPr/>
          <a:lstStyle/>
          <a:p>
            <a:endParaRPr lang="en-US"/>
          </a:p>
        </p:txBody>
      </p:sp>
      <p:sp>
        <p:nvSpPr>
          <p:cNvPr id="24" name="Text Box 1032"/>
          <p:cNvSpPr txBox="1">
            <a:spLocks noChangeArrowheads="1"/>
          </p:cNvSpPr>
          <p:nvPr/>
        </p:nvSpPr>
        <p:spPr bwMode="auto">
          <a:xfrm>
            <a:off x="3419872" y="4653136"/>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
        <p:nvSpPr>
          <p:cNvPr id="25" name="Text Box 1033"/>
          <p:cNvSpPr txBox="1">
            <a:spLocks noChangeArrowheads="1"/>
          </p:cNvSpPr>
          <p:nvPr/>
        </p:nvSpPr>
        <p:spPr bwMode="auto">
          <a:xfrm>
            <a:off x="3059138" y="2780928"/>
            <a:ext cx="6084862" cy="1386215"/>
          </a:xfrm>
          <a:prstGeom prst="rect">
            <a:avLst/>
          </a:prstGeom>
          <a:solidFill>
            <a:srgbClr val="92D050"/>
          </a:solidFill>
          <a:ln w="9525">
            <a:solidFill>
              <a:srgbClr val="000000"/>
            </a:solidFill>
            <a:miter lim="800000"/>
            <a:headEnd/>
            <a:tailEnd/>
          </a:ln>
        </p:spPr>
        <p:txBody>
          <a:bodyPr/>
          <a:lstStyle/>
          <a:p>
            <a:pPr algn="ctr"/>
            <a:r>
              <a:rPr lang="en-US" sz="1600" dirty="0"/>
              <a:t>SECONDARY MOBILITY NEEDS</a:t>
            </a:r>
          </a:p>
          <a:p>
            <a:pPr algn="ctr"/>
            <a:r>
              <a:rPr lang="en-US" sz="1600" dirty="0"/>
              <a:t>Social/affective Needs</a:t>
            </a:r>
          </a:p>
          <a:p>
            <a:pPr algn="ctr"/>
            <a:r>
              <a:rPr lang="en-US" sz="1600" dirty="0"/>
              <a:t>e.g. The need for independence, control</a:t>
            </a:r>
            <a:r>
              <a:rPr lang="en-US" sz="1600" dirty="0" smtClean="0"/>
              <a:t>, to be seen as normal.</a:t>
            </a:r>
          </a:p>
          <a:p>
            <a:pPr algn="ctr"/>
            <a:r>
              <a:rPr lang="en-US" sz="1600" dirty="0" smtClean="0"/>
              <a:t>Linked to </a:t>
            </a:r>
            <a:r>
              <a:rPr lang="en-US" sz="1600" dirty="0"/>
              <a:t>status, </a:t>
            </a:r>
            <a:r>
              <a:rPr lang="en-US" sz="1600" dirty="0" smtClean="0"/>
              <a:t>roles, identity, self-esteem. Impression management</a:t>
            </a:r>
            <a:endParaRPr lang="en-US" sz="2400" dirty="0"/>
          </a:p>
        </p:txBody>
      </p:sp>
      <p:sp>
        <p:nvSpPr>
          <p:cNvPr id="27" name="Text Box 8"/>
          <p:cNvSpPr txBox="1">
            <a:spLocks noChangeArrowheads="1"/>
          </p:cNvSpPr>
          <p:nvPr/>
        </p:nvSpPr>
        <p:spPr bwMode="auto">
          <a:xfrm>
            <a:off x="3563888" y="3861048"/>
            <a:ext cx="5688632" cy="584775"/>
          </a:xfrm>
          <a:prstGeom prst="rect">
            <a:avLst/>
          </a:prstGeom>
          <a:solidFill>
            <a:srgbClr val="C0C0C0"/>
          </a:solidFill>
          <a:ln w="9525">
            <a:noFill/>
            <a:miter lim="800000"/>
            <a:headEnd/>
            <a:tailEnd/>
          </a:ln>
          <a:effectLst/>
        </p:spPr>
        <p:txBody>
          <a:bodyPr wrap="square">
            <a:spAutoFit/>
          </a:bodyPr>
          <a:lstStyle/>
          <a:p>
            <a:pPr eaLnBrk="0" hangingPunct="0"/>
            <a:r>
              <a:rPr lang="en-US" sz="1600" dirty="0">
                <a:latin typeface="Tahoma" pitchFamily="34" charset="0"/>
              </a:rPr>
              <a:t>On giving-up driving this level of needs is adversely affected</a:t>
            </a:r>
          </a:p>
          <a:p>
            <a:pPr eaLnBrk="0" hangingPunct="0"/>
            <a:r>
              <a:rPr lang="en-GB" sz="1600" dirty="0">
                <a:latin typeface="Tahoma" pitchFamily="34" charset="0"/>
              </a:rPr>
              <a:t>Isolation, no longer part of society, no longer </a:t>
            </a:r>
            <a:r>
              <a:rPr lang="en-GB" sz="1600" dirty="0" smtClean="0">
                <a:latin typeface="Tahoma" pitchFamily="34" charset="0"/>
              </a:rPr>
              <a:t>feel normal</a:t>
            </a:r>
            <a:endParaRPr lang="en-US" sz="1600" dirty="0">
              <a:latin typeface="Tahoma" pitchFamily="34" charset="0"/>
            </a:endParaRPr>
          </a:p>
        </p:txBody>
      </p:sp>
      <p:sp>
        <p:nvSpPr>
          <p:cNvPr id="29" name="Text Box 1034"/>
          <p:cNvSpPr txBox="1">
            <a:spLocks noChangeArrowheads="1"/>
          </p:cNvSpPr>
          <p:nvPr/>
        </p:nvSpPr>
        <p:spPr bwMode="auto">
          <a:xfrm>
            <a:off x="3275856" y="980728"/>
            <a:ext cx="6084862" cy="1332339"/>
          </a:xfrm>
          <a:prstGeom prst="rect">
            <a:avLst/>
          </a:prstGeom>
          <a:solidFill>
            <a:srgbClr val="3366FF"/>
          </a:solidFill>
          <a:ln w="9525">
            <a:solidFill>
              <a:srgbClr val="000000"/>
            </a:solidFill>
            <a:miter lim="800000"/>
            <a:headEnd/>
            <a:tailEnd/>
          </a:ln>
        </p:spPr>
        <p:txBody>
          <a:bodyPr/>
          <a:lstStyle/>
          <a:p>
            <a:pPr algn="ctr"/>
            <a:r>
              <a:rPr lang="en-US" sz="1600" dirty="0"/>
              <a:t>TERTIARY MOBILITY NEEDS</a:t>
            </a:r>
          </a:p>
          <a:p>
            <a:pPr algn="ctr"/>
            <a:r>
              <a:rPr lang="en-US" sz="1600" dirty="0"/>
              <a:t>Aesthetic Needs</a:t>
            </a:r>
          </a:p>
          <a:p>
            <a:pPr algn="ctr"/>
            <a:r>
              <a:rPr lang="en-US" sz="1600" dirty="0"/>
              <a:t>e.g. The need </a:t>
            </a:r>
            <a:r>
              <a:rPr lang="en-US" sz="1600" dirty="0" smtClean="0"/>
              <a:t>for the journey itself for </a:t>
            </a:r>
            <a:r>
              <a:rPr lang="en-US" sz="1600" dirty="0"/>
              <a:t>relaxation, visit nature, use and test cognitive skills</a:t>
            </a:r>
            <a:endParaRPr lang="en-US" sz="2400" dirty="0"/>
          </a:p>
        </p:txBody>
      </p:sp>
      <p:sp>
        <p:nvSpPr>
          <p:cNvPr id="30" name="Content Placeholder 2"/>
          <p:cNvSpPr txBox="1">
            <a:spLocks/>
          </p:cNvSpPr>
          <p:nvPr/>
        </p:nvSpPr>
        <p:spPr bwMode="auto">
          <a:xfrm>
            <a:off x="3491880" y="188640"/>
            <a:ext cx="5652120" cy="792088"/>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1" fontAlgn="base" latinLnBrk="0" hangingPunct="1">
              <a:lnSpc>
                <a:spcPct val="100000"/>
              </a:lnSpc>
              <a:spcBef>
                <a:spcPct val="20000"/>
              </a:spcBef>
              <a:spcAft>
                <a:spcPct val="0"/>
              </a:spcAft>
              <a:buClr>
                <a:srgbClr val="008000"/>
              </a:buClr>
              <a:buSzTx/>
              <a:tabLst/>
              <a:defRPr/>
            </a:pPr>
            <a:r>
              <a:rPr lang="en-GB" sz="1600" dirty="0" smtClean="0">
                <a:latin typeface="Tahoma" pitchFamily="34" charset="0"/>
              </a:rPr>
              <a:t>A reduction in mobility can result in an increase in isolation, loneliness and depression and an overall a poorer quality of life.</a:t>
            </a:r>
          </a:p>
          <a:p>
            <a:pPr marL="342900" marR="0" lvl="0" indent="-342900" algn="l" defTabSz="914400" rtl="0" eaLnBrk="1" fontAlgn="base" latinLnBrk="0" hangingPunct="1">
              <a:lnSpc>
                <a:spcPct val="100000"/>
              </a:lnSpc>
              <a:spcBef>
                <a:spcPct val="20000"/>
              </a:spcBef>
              <a:spcAft>
                <a:spcPct val="0"/>
              </a:spcAft>
              <a:buClr>
                <a:srgbClr val="008000"/>
              </a:buClr>
              <a:buSzTx/>
              <a:buFontTx/>
              <a:buChar char="•"/>
              <a:tabLst/>
              <a:defRPr/>
            </a:pPr>
            <a:endParaRPr kumimoji="0" lang="en-GB" sz="3200" b="0" i="0" u="none" strike="noStrike" kern="0" cap="none" spc="0" normalizeH="0" baseline="0" noProof="0" dirty="0">
              <a:ln>
                <a:noFill/>
              </a:ln>
              <a:solidFill>
                <a:srgbClr val="000000"/>
              </a:solidFill>
              <a:effectLst/>
              <a:uLnTx/>
              <a:uFillTx/>
              <a:latin typeface="+mn-lt"/>
              <a:ea typeface="+mn-ea"/>
              <a:cs typeface="+mn-cs"/>
            </a:endParaRPr>
          </a:p>
        </p:txBody>
      </p:sp>
      <p:sp>
        <p:nvSpPr>
          <p:cNvPr id="28" name="Text Box 8"/>
          <p:cNvSpPr txBox="1">
            <a:spLocks noChangeArrowheads="1"/>
          </p:cNvSpPr>
          <p:nvPr/>
        </p:nvSpPr>
        <p:spPr bwMode="auto">
          <a:xfrm>
            <a:off x="3454548" y="1988840"/>
            <a:ext cx="5689452" cy="584775"/>
          </a:xfrm>
          <a:prstGeom prst="rect">
            <a:avLst/>
          </a:prstGeom>
          <a:solidFill>
            <a:srgbClr val="C0C0C0"/>
          </a:solidFill>
          <a:ln w="9525">
            <a:noFill/>
            <a:miter lim="800000"/>
            <a:headEnd/>
            <a:tailEnd/>
          </a:ln>
          <a:effectLst/>
        </p:spPr>
        <p:txBody>
          <a:bodyPr wrap="square">
            <a:spAutoFit/>
          </a:bodyPr>
          <a:lstStyle/>
          <a:p>
            <a:pPr eaLnBrk="0" hangingPunct="0"/>
            <a:r>
              <a:rPr lang="en-US" sz="1600" dirty="0">
                <a:latin typeface="Tahoma" pitchFamily="34" charset="0"/>
              </a:rPr>
              <a:t>On giving-up driving this level of needs is adversely affected</a:t>
            </a:r>
          </a:p>
          <a:p>
            <a:pPr eaLnBrk="0" hangingPunct="0"/>
            <a:r>
              <a:rPr lang="en-GB" sz="1600" dirty="0" smtClean="0">
                <a:latin typeface="Tahoma" pitchFamily="34" charset="0"/>
              </a:rPr>
              <a:t>Not so easy to ask for discretionary travel</a:t>
            </a:r>
            <a:endParaRPr lang="en-US" sz="1600" dirty="0">
              <a:latin typeface="Tahoma" pitchFamily="34" charset="0"/>
            </a:endParaRPr>
          </a:p>
        </p:txBody>
      </p:sp>
      <p:sp>
        <p:nvSpPr>
          <p:cNvPr id="19" name="Text Box 3"/>
          <p:cNvSpPr txBox="1">
            <a:spLocks noChangeArrowheads="1"/>
          </p:cNvSpPr>
          <p:nvPr/>
        </p:nvSpPr>
        <p:spPr bwMode="auto">
          <a:xfrm>
            <a:off x="6300192" y="5288340"/>
            <a:ext cx="3096344" cy="1569660"/>
          </a:xfrm>
          <a:prstGeom prst="rect">
            <a:avLst/>
          </a:prstGeom>
          <a:solidFill>
            <a:srgbClr val="FF99CC"/>
          </a:solidFill>
          <a:ln w="9525">
            <a:noFill/>
            <a:miter lim="800000"/>
            <a:headEnd/>
            <a:tailEnd/>
          </a:ln>
          <a:effectLst/>
        </p:spPr>
        <p:txBody>
          <a:bodyPr wrap="square">
            <a:spAutoFit/>
          </a:bodyPr>
          <a:lstStyle/>
          <a:p>
            <a:pPr eaLnBrk="0" hangingPunct="0"/>
            <a:r>
              <a:rPr lang="en-GB" sz="1600" dirty="0">
                <a:latin typeface="Tahoma" pitchFamily="34" charset="0"/>
              </a:rPr>
              <a:t>On giving-up driving – </a:t>
            </a:r>
          </a:p>
          <a:p>
            <a:pPr eaLnBrk="0" hangingPunct="0"/>
            <a:r>
              <a:rPr lang="en-GB" sz="1600" dirty="0">
                <a:latin typeface="Tahoma" pitchFamily="34" charset="0"/>
              </a:rPr>
              <a:t>this level of need is usually met </a:t>
            </a:r>
          </a:p>
          <a:p>
            <a:pPr eaLnBrk="0" hangingPunct="0">
              <a:buClr>
                <a:srgbClr val="006600"/>
              </a:buClr>
              <a:buFont typeface="Wingdings" pitchFamily="2" charset="2"/>
              <a:buChar char="§"/>
            </a:pPr>
            <a:r>
              <a:rPr lang="en-GB" sz="1600" dirty="0">
                <a:latin typeface="Tahoma" pitchFamily="34" charset="0"/>
              </a:rPr>
              <a:t> friends</a:t>
            </a:r>
          </a:p>
          <a:p>
            <a:pPr eaLnBrk="0" hangingPunct="0">
              <a:buClr>
                <a:srgbClr val="006600"/>
              </a:buClr>
              <a:buFont typeface="Wingdings" pitchFamily="2" charset="2"/>
              <a:buChar char="§"/>
            </a:pPr>
            <a:r>
              <a:rPr lang="en-GB" sz="1600" dirty="0">
                <a:latin typeface="Tahoma" pitchFamily="34" charset="0"/>
              </a:rPr>
              <a:t> accessible transport</a:t>
            </a:r>
          </a:p>
          <a:p>
            <a:pPr eaLnBrk="0" hangingPunct="0">
              <a:buClr>
                <a:srgbClr val="006600"/>
              </a:buClr>
              <a:buFont typeface="Wingdings" pitchFamily="2" charset="2"/>
              <a:buChar char="§"/>
            </a:pPr>
            <a:r>
              <a:rPr lang="en-GB" sz="1600" dirty="0">
                <a:latin typeface="Tahoma" pitchFamily="34" charset="0"/>
              </a:rPr>
              <a:t> public transport</a:t>
            </a:r>
          </a:p>
          <a:p>
            <a:pPr eaLnBrk="0" hangingPunct="0">
              <a:buClr>
                <a:srgbClr val="006600"/>
              </a:buClr>
              <a:buFont typeface="Wingdings" pitchFamily="2" charset="2"/>
              <a:buChar char="§"/>
            </a:pPr>
            <a:r>
              <a:rPr lang="en-GB" sz="1600" dirty="0">
                <a:latin typeface="Tahoma" pitchFamily="34" charset="0"/>
              </a:rPr>
              <a:t> teleshopping?</a:t>
            </a:r>
            <a:endParaRPr lang="en-US" sz="1600" dirty="0">
              <a:latin typeface="Tahoma" pitchFamily="34" charset="0"/>
            </a:endParaRPr>
          </a:p>
        </p:txBody>
      </p:sp>
      <p:sp>
        <p:nvSpPr>
          <p:cNvPr id="20" name="AutoShape 9"/>
          <p:cNvSpPr>
            <a:spLocks noChangeArrowheads="1"/>
          </p:cNvSpPr>
          <p:nvPr/>
        </p:nvSpPr>
        <p:spPr bwMode="auto">
          <a:xfrm>
            <a:off x="0" y="4581128"/>
            <a:ext cx="3924300" cy="2276872"/>
          </a:xfrm>
          <a:prstGeom prst="wedgeEllipseCallout">
            <a:avLst>
              <a:gd name="adj1" fmla="val 44411"/>
              <a:gd name="adj2" fmla="val 45647"/>
            </a:avLst>
          </a:prstGeom>
          <a:solidFill>
            <a:srgbClr val="FF99CC"/>
          </a:solidFill>
          <a:ln w="9525">
            <a:solidFill>
              <a:schemeClr val="tx1"/>
            </a:solidFill>
            <a:miter lim="800000"/>
            <a:headEnd/>
            <a:tailEnd/>
          </a:ln>
          <a:effectLst/>
        </p:spPr>
        <p:txBody>
          <a:bodyPr/>
          <a:lstStyle/>
          <a:p>
            <a:r>
              <a:rPr lang="en-GB" sz="2000" i="1" dirty="0">
                <a:latin typeface="Trebuchet MS" pitchFamily="34" charset="0"/>
              </a:rPr>
              <a:t>“</a:t>
            </a:r>
            <a:r>
              <a:rPr lang="en-GB" sz="1400" i="1" dirty="0">
                <a:solidFill>
                  <a:srgbClr val="000000"/>
                </a:solidFill>
                <a:latin typeface="Trebuchet MS" pitchFamily="34" charset="0"/>
                <a:cs typeface="Times New Roman" pitchFamily="18" charset="0"/>
              </a:rPr>
              <a:t>Well Dorothy and David from number 3 take me shopping every week, we all go, we have a bit of a time of it you know, it’s a kind of outing. I never expected that</a:t>
            </a:r>
            <a:r>
              <a:rPr lang="en-GB" sz="1400" i="1" dirty="0" smtClean="0">
                <a:solidFill>
                  <a:srgbClr val="000000"/>
                </a:solidFill>
                <a:latin typeface="Trebuchet MS" pitchFamily="34" charset="0"/>
                <a:cs typeface="Times New Roman" pitchFamily="18" charset="0"/>
              </a:rPr>
              <a:t>.</a:t>
            </a:r>
            <a:r>
              <a:rPr lang="en-GB" sz="1400" dirty="0" smtClean="0">
                <a:latin typeface="Trebuchet MS" pitchFamily="34" charset="0"/>
              </a:rPr>
              <a:t> ”</a:t>
            </a:r>
            <a:r>
              <a:rPr lang="en-GB" sz="1400" i="1" dirty="0" smtClean="0">
                <a:solidFill>
                  <a:srgbClr val="000000"/>
                </a:solidFill>
                <a:latin typeface="Trebuchet MS" pitchFamily="34" charset="0"/>
                <a:cs typeface="Times New Roman" pitchFamily="18" charset="0"/>
              </a:rPr>
              <a:t> </a:t>
            </a:r>
            <a:r>
              <a:rPr lang="en-GB" sz="1200" i="1" dirty="0">
                <a:solidFill>
                  <a:srgbClr val="000000"/>
                </a:solidFill>
                <a:latin typeface="Trebuchet MS" pitchFamily="34" charset="0"/>
                <a:cs typeface="Times New Roman" pitchFamily="18" charset="0"/>
              </a:rPr>
              <a:t>(</a:t>
            </a:r>
            <a:r>
              <a:rPr lang="en-GB" sz="1200" dirty="0">
                <a:solidFill>
                  <a:srgbClr val="000000"/>
                </a:solidFill>
                <a:latin typeface="Trebuchet MS" pitchFamily="34" charset="0"/>
                <a:cs typeface="Times New Roman" pitchFamily="18" charset="0"/>
              </a:rPr>
              <a:t>Female, gave-up driving at 80</a:t>
            </a:r>
            <a:r>
              <a:rPr lang="en-GB" sz="1200" dirty="0" smtClean="0">
                <a:solidFill>
                  <a:srgbClr val="000000"/>
                </a:solidFill>
                <a:latin typeface="Trebuchet MS" pitchFamily="34" charset="0"/>
                <a:cs typeface="Times New Roman" pitchFamily="18" charset="0"/>
              </a:rPr>
              <a:t>)</a:t>
            </a:r>
            <a:r>
              <a:rPr lang="en-GB" sz="1200" dirty="0" smtClean="0"/>
              <a:t> </a:t>
            </a:r>
            <a:endParaRPr lang="en-US" sz="1200" dirty="0"/>
          </a:p>
        </p:txBody>
      </p:sp>
      <p:sp>
        <p:nvSpPr>
          <p:cNvPr id="21" name="AutoShape 9"/>
          <p:cNvSpPr>
            <a:spLocks noChangeArrowheads="1"/>
          </p:cNvSpPr>
          <p:nvPr/>
        </p:nvSpPr>
        <p:spPr bwMode="auto">
          <a:xfrm>
            <a:off x="0" y="2564904"/>
            <a:ext cx="3816424" cy="1944216"/>
          </a:xfrm>
          <a:prstGeom prst="wedgeEllipseCallout">
            <a:avLst>
              <a:gd name="adj1" fmla="val 43300"/>
              <a:gd name="adj2" fmla="val 61120"/>
            </a:avLst>
          </a:prstGeom>
          <a:solidFill>
            <a:srgbClr val="92D050"/>
          </a:solidFill>
          <a:ln w="9525">
            <a:solidFill>
              <a:schemeClr val="tx1"/>
            </a:solidFill>
            <a:miter lim="800000"/>
            <a:headEnd/>
            <a:tailEnd/>
          </a:ln>
          <a:effectLst/>
        </p:spPr>
        <p:txBody>
          <a:bodyPr/>
          <a:lstStyle/>
          <a:p>
            <a:r>
              <a:rPr lang="en-GB" sz="1400" i="1" dirty="0">
                <a:solidFill>
                  <a:srgbClr val="000000"/>
                </a:solidFill>
                <a:latin typeface="Trebuchet MS" pitchFamily="34" charset="0"/>
                <a:cs typeface="Times New Roman" pitchFamily="18" charset="0"/>
              </a:rPr>
              <a:t>“It’s hard to explain I suppose. You just don’t seem like you belong. I suppose yes there are feelings that you might be ready for the scrapheap now. The first step to it, you know”</a:t>
            </a:r>
            <a:endParaRPr lang="en-GB" sz="1400" dirty="0">
              <a:solidFill>
                <a:srgbClr val="000000"/>
              </a:solidFill>
              <a:latin typeface="Trebuchet MS" pitchFamily="34" charset="0"/>
              <a:cs typeface="Times New Roman" pitchFamily="18" charset="0"/>
            </a:endParaRPr>
          </a:p>
          <a:p>
            <a:r>
              <a:rPr lang="en-GB" sz="1200" dirty="0">
                <a:solidFill>
                  <a:srgbClr val="000000"/>
                </a:solidFill>
                <a:latin typeface="Trebuchet MS" pitchFamily="34" charset="0"/>
                <a:cs typeface="Times New Roman" pitchFamily="18" charset="0"/>
              </a:rPr>
              <a:t>(Male, given-up driving at 76)</a:t>
            </a:r>
            <a:endParaRPr lang="en-US" sz="1200" dirty="0">
              <a:solidFill>
                <a:srgbClr val="000000"/>
              </a:solidFill>
              <a:latin typeface="Trebuchet MS" pitchFamily="34" charset="0"/>
              <a:cs typeface="Times New Roman" pitchFamily="18" charset="0"/>
            </a:endParaRPr>
          </a:p>
        </p:txBody>
      </p:sp>
      <p:sp>
        <p:nvSpPr>
          <p:cNvPr id="22" name="AutoShape 8"/>
          <p:cNvSpPr>
            <a:spLocks noChangeArrowheads="1"/>
          </p:cNvSpPr>
          <p:nvPr/>
        </p:nvSpPr>
        <p:spPr bwMode="auto">
          <a:xfrm>
            <a:off x="0" y="0"/>
            <a:ext cx="3635896" cy="2564904"/>
          </a:xfrm>
          <a:prstGeom prst="wedgeEllipseCallout">
            <a:avLst>
              <a:gd name="adj1" fmla="val 48080"/>
              <a:gd name="adj2" fmla="val 44574"/>
            </a:avLst>
          </a:prstGeom>
          <a:solidFill>
            <a:srgbClr val="99CCFF"/>
          </a:solidFill>
          <a:ln w="9525">
            <a:solidFill>
              <a:schemeClr val="tx1"/>
            </a:solidFill>
            <a:miter lim="800000"/>
            <a:headEnd/>
            <a:tailEnd/>
          </a:ln>
          <a:effectLst/>
        </p:spPr>
        <p:txBody>
          <a:bodyPr/>
          <a:lstStyle/>
          <a:p>
            <a:r>
              <a:rPr lang="en-GB" sz="1400" i="1" dirty="0">
                <a:solidFill>
                  <a:srgbClr val="000000"/>
                </a:solidFill>
                <a:latin typeface="Trebuchet MS" pitchFamily="34" charset="0"/>
                <a:cs typeface="Times New Roman" pitchFamily="18" charset="0"/>
              </a:rPr>
              <a:t>“You can’t ask other people to take you out for “a drive”. They’d think you’d lost their senses. Anyway they have got better things to be doing with their time, then ferrying me about just for the sake, like”</a:t>
            </a:r>
            <a:endParaRPr lang="en-GB" sz="1400" dirty="0">
              <a:solidFill>
                <a:srgbClr val="000000"/>
              </a:solidFill>
              <a:latin typeface="Trebuchet MS" pitchFamily="34" charset="0"/>
              <a:cs typeface="Times New Roman" pitchFamily="18" charset="0"/>
            </a:endParaRPr>
          </a:p>
          <a:p>
            <a:r>
              <a:rPr lang="en-GB" sz="1200" dirty="0">
                <a:solidFill>
                  <a:srgbClr val="000000"/>
                </a:solidFill>
                <a:latin typeface="Trebuchet MS" pitchFamily="34" charset="0"/>
                <a:cs typeface="Times New Roman" pitchFamily="18" charset="0"/>
              </a:rPr>
              <a:t>(female, gave-up driving at 80)</a:t>
            </a:r>
            <a:endParaRPr lang="en-US" sz="1200" dirty="0">
              <a:solidFill>
                <a:srgbClr val="000000"/>
              </a:solidFill>
              <a:latin typeface="Trebuchet MS"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2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036496" cy="1440160"/>
          </a:xfrm>
        </p:spPr>
        <p:style>
          <a:lnRef idx="2">
            <a:schemeClr val="accent3"/>
          </a:lnRef>
          <a:fillRef idx="1">
            <a:schemeClr val="lt1"/>
          </a:fillRef>
          <a:effectRef idx="0">
            <a:schemeClr val="accent3"/>
          </a:effectRef>
          <a:fontRef idx="minor">
            <a:schemeClr val="dk1"/>
          </a:fontRef>
        </p:style>
        <p:txBody>
          <a:bodyPr/>
          <a:lstStyle/>
          <a:p>
            <a:r>
              <a:rPr lang="en-GB" dirty="0" smtClean="0"/>
              <a:t>Traditional Categorisation of Trip Purposes</a:t>
            </a:r>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2889DB42-CF94-4EAD-B782-C703469FEF52}" type="slidenum">
              <a:rPr lang="en-GB" smtClean="0"/>
              <a:pPr>
                <a:defRPr/>
              </a:pPr>
              <a:t>11</a:t>
            </a:fld>
            <a:r>
              <a:rPr lang="en-GB" smtClean="0"/>
              <a:t>/</a:t>
            </a:r>
            <a:endParaRPr lang="en-GB" dirty="0"/>
          </a:p>
        </p:txBody>
      </p:sp>
      <p:sp>
        <p:nvSpPr>
          <p:cNvPr id="6" name="Isosceles Triangle 5"/>
          <p:cNvSpPr/>
          <p:nvPr/>
        </p:nvSpPr>
        <p:spPr>
          <a:xfrm>
            <a:off x="1403648" y="2031231"/>
            <a:ext cx="4320480" cy="3456384"/>
          </a:xfrm>
          <a:prstGeom prst="triangle">
            <a:avLst>
              <a:gd name="adj" fmla="val 4911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7" name="TextBox 6"/>
          <p:cNvSpPr txBox="1"/>
          <p:nvPr/>
        </p:nvSpPr>
        <p:spPr>
          <a:xfrm>
            <a:off x="2699792" y="1628800"/>
            <a:ext cx="1728192" cy="461665"/>
          </a:xfrm>
          <a:prstGeom prst="rect">
            <a:avLst/>
          </a:prstGeom>
          <a:noFill/>
        </p:spPr>
        <p:txBody>
          <a:bodyPr wrap="square" rtlCol="0">
            <a:spAutoFit/>
          </a:bodyPr>
          <a:lstStyle/>
          <a:p>
            <a:pPr algn="ctr"/>
            <a:r>
              <a:rPr lang="en-GB" sz="2400" dirty="0" smtClean="0"/>
              <a:t>“Essential”</a:t>
            </a:r>
            <a:endParaRPr lang="en-GB" sz="2400" dirty="0"/>
          </a:p>
        </p:txBody>
      </p:sp>
      <p:sp>
        <p:nvSpPr>
          <p:cNvPr id="8" name="TextBox 7"/>
          <p:cNvSpPr txBox="1"/>
          <p:nvPr/>
        </p:nvSpPr>
        <p:spPr>
          <a:xfrm>
            <a:off x="5292080" y="5559623"/>
            <a:ext cx="1440160" cy="461665"/>
          </a:xfrm>
          <a:prstGeom prst="rect">
            <a:avLst/>
          </a:prstGeom>
          <a:noFill/>
        </p:spPr>
        <p:txBody>
          <a:bodyPr wrap="square" rtlCol="0">
            <a:spAutoFit/>
          </a:bodyPr>
          <a:lstStyle/>
          <a:p>
            <a:pPr algn="ctr"/>
            <a:r>
              <a:rPr lang="en-GB" sz="2400" dirty="0" smtClean="0"/>
              <a:t>Tourist</a:t>
            </a:r>
            <a:endParaRPr lang="en-GB" sz="2400" dirty="0"/>
          </a:p>
        </p:txBody>
      </p:sp>
      <p:sp>
        <p:nvSpPr>
          <p:cNvPr id="9" name="TextBox 8"/>
          <p:cNvSpPr txBox="1"/>
          <p:nvPr/>
        </p:nvSpPr>
        <p:spPr>
          <a:xfrm>
            <a:off x="-180528" y="5631631"/>
            <a:ext cx="2448272" cy="461665"/>
          </a:xfrm>
          <a:prstGeom prst="rect">
            <a:avLst/>
          </a:prstGeom>
          <a:noFill/>
        </p:spPr>
        <p:txBody>
          <a:bodyPr wrap="square" rtlCol="0">
            <a:spAutoFit/>
          </a:bodyPr>
          <a:lstStyle/>
          <a:p>
            <a:pPr algn="ctr"/>
            <a:r>
              <a:rPr lang="en-GB" sz="2400" dirty="0" smtClean="0"/>
              <a:t>“Discretionary”</a:t>
            </a:r>
            <a:endParaRPr lang="en-GB" sz="2400" dirty="0"/>
          </a:p>
        </p:txBody>
      </p:sp>
      <p:sp>
        <p:nvSpPr>
          <p:cNvPr id="22" name="Isosceles Triangle 21"/>
          <p:cNvSpPr/>
          <p:nvPr/>
        </p:nvSpPr>
        <p:spPr>
          <a:xfrm>
            <a:off x="3275856" y="3573016"/>
            <a:ext cx="2448272" cy="194421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3" name="TextBox 22"/>
          <p:cNvSpPr txBox="1"/>
          <p:nvPr/>
        </p:nvSpPr>
        <p:spPr>
          <a:xfrm rot="18067310">
            <a:off x="1980722" y="3943738"/>
            <a:ext cx="2304256" cy="461665"/>
          </a:xfrm>
          <a:prstGeom prst="rect">
            <a:avLst/>
          </a:prstGeom>
          <a:noFill/>
        </p:spPr>
        <p:txBody>
          <a:bodyPr wrap="square" rtlCol="0">
            <a:spAutoFit/>
          </a:bodyPr>
          <a:lstStyle/>
          <a:p>
            <a:pPr algn="ctr"/>
            <a:r>
              <a:rPr lang="en-GB" sz="2400" dirty="0" smtClean="0"/>
              <a:t>U T I L I T Y</a:t>
            </a:r>
            <a:endParaRPr lang="en-GB" sz="2400" dirty="0"/>
          </a:p>
        </p:txBody>
      </p:sp>
      <p:sp>
        <p:nvSpPr>
          <p:cNvPr id="24" name="TextBox 23"/>
          <p:cNvSpPr txBox="1"/>
          <p:nvPr/>
        </p:nvSpPr>
        <p:spPr>
          <a:xfrm>
            <a:off x="5580112" y="836712"/>
            <a:ext cx="3456384" cy="280076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200" dirty="0" smtClean="0"/>
              <a:t>Travel for Utility</a:t>
            </a:r>
          </a:p>
          <a:p>
            <a:pPr marL="169863" indent="-169863">
              <a:buFont typeface="Arial" pitchFamily="34" charset="0"/>
              <a:buChar char="•"/>
            </a:pPr>
            <a:r>
              <a:rPr lang="en-GB" sz="2200" dirty="0" smtClean="0">
                <a:solidFill>
                  <a:srgbClr val="FF0000"/>
                </a:solidFill>
              </a:rPr>
              <a:t>Time wasted: to be minimised</a:t>
            </a:r>
          </a:p>
          <a:p>
            <a:pPr marL="169863" indent="-169863">
              <a:buFont typeface="Arial" pitchFamily="34" charset="0"/>
              <a:buChar char="•"/>
            </a:pPr>
            <a:r>
              <a:rPr lang="en-GB" sz="2200" dirty="0" smtClean="0">
                <a:solidFill>
                  <a:srgbClr val="FF0000"/>
                </a:solidFill>
              </a:rPr>
              <a:t>Distance to be overcome</a:t>
            </a:r>
          </a:p>
          <a:p>
            <a:pPr marL="169863" indent="-169863">
              <a:buFont typeface="Arial" pitchFamily="34" charset="0"/>
              <a:buChar char="•"/>
            </a:pPr>
            <a:r>
              <a:rPr lang="en-GB" sz="2200" dirty="0" smtClean="0">
                <a:solidFill>
                  <a:srgbClr val="FF0000"/>
                </a:solidFill>
              </a:rPr>
              <a:t>Destination-focussed</a:t>
            </a:r>
          </a:p>
          <a:p>
            <a:pPr marL="169863" indent="-169863">
              <a:buFont typeface="Arial" pitchFamily="34" charset="0"/>
              <a:buChar char="•"/>
            </a:pPr>
            <a:r>
              <a:rPr lang="en-GB" sz="2200" dirty="0" smtClean="0">
                <a:solidFill>
                  <a:srgbClr val="FF0000"/>
                </a:solidFill>
              </a:rPr>
              <a:t>Routine</a:t>
            </a:r>
          </a:p>
          <a:p>
            <a:pPr marL="169863" indent="-169863">
              <a:buFont typeface="Arial" pitchFamily="34" charset="0"/>
              <a:buChar char="•"/>
            </a:pPr>
            <a:r>
              <a:rPr lang="en-GB" sz="2200" dirty="0" smtClean="0">
                <a:solidFill>
                  <a:srgbClr val="FF0000"/>
                </a:solidFill>
              </a:rPr>
              <a:t>Often Essential, Productive</a:t>
            </a:r>
          </a:p>
        </p:txBody>
      </p:sp>
      <p:sp>
        <p:nvSpPr>
          <p:cNvPr id="25" name="TextBox 24"/>
          <p:cNvSpPr txBox="1"/>
          <p:nvPr/>
        </p:nvSpPr>
        <p:spPr>
          <a:xfrm rot="18067310">
            <a:off x="3188767" y="4404732"/>
            <a:ext cx="2304256" cy="830997"/>
          </a:xfrm>
          <a:prstGeom prst="rect">
            <a:avLst/>
          </a:prstGeom>
          <a:noFill/>
        </p:spPr>
        <p:txBody>
          <a:bodyPr wrap="square" rtlCol="0">
            <a:spAutoFit/>
          </a:bodyPr>
          <a:lstStyle/>
          <a:p>
            <a:pPr algn="ctr"/>
            <a:r>
              <a:rPr lang="en-GB" sz="2400" dirty="0" smtClean="0"/>
              <a:t>Not </a:t>
            </a:r>
          </a:p>
          <a:p>
            <a:pPr algn="ctr"/>
            <a:r>
              <a:rPr lang="en-GB" sz="2400" dirty="0" smtClean="0"/>
              <a:t>‘Transport’</a:t>
            </a:r>
            <a:endParaRPr lang="en-GB" sz="2400" dirty="0"/>
          </a:p>
        </p:txBody>
      </p:sp>
      <p:sp>
        <p:nvSpPr>
          <p:cNvPr id="27" name="TextBox 26"/>
          <p:cNvSpPr txBox="1"/>
          <p:nvPr/>
        </p:nvSpPr>
        <p:spPr>
          <a:xfrm>
            <a:off x="5580112" y="3717032"/>
            <a:ext cx="3563888" cy="2123658"/>
          </a:xfrm>
          <a:prstGeom prst="rect">
            <a:avLst/>
          </a:prstGeom>
          <a:noFill/>
        </p:spPr>
        <p:txBody>
          <a:bodyPr wrap="square" rtlCol="0">
            <a:spAutoFit/>
          </a:bodyPr>
          <a:lstStyle/>
          <a:p>
            <a:r>
              <a:rPr lang="en-GB" sz="2200" dirty="0" smtClean="0"/>
              <a:t>Travel for Tourism</a:t>
            </a:r>
          </a:p>
          <a:p>
            <a:pPr marL="276225" indent="-276225">
              <a:buFont typeface="Arial" pitchFamily="34" charset="0"/>
              <a:buChar char="•"/>
            </a:pPr>
            <a:r>
              <a:rPr lang="en-GB" sz="2200" dirty="0" smtClean="0">
                <a:solidFill>
                  <a:srgbClr val="FF0000"/>
                </a:solidFill>
              </a:rPr>
              <a:t>Novel</a:t>
            </a:r>
          </a:p>
          <a:p>
            <a:pPr marL="276225" indent="-276225">
              <a:buFont typeface="Arial" pitchFamily="34" charset="0"/>
              <a:buChar char="•"/>
            </a:pPr>
            <a:r>
              <a:rPr lang="en-GB" sz="2200" dirty="0" smtClean="0">
                <a:solidFill>
                  <a:srgbClr val="FF0000"/>
                </a:solidFill>
              </a:rPr>
              <a:t>Enriching</a:t>
            </a:r>
          </a:p>
          <a:p>
            <a:pPr marL="276225" indent="-276225">
              <a:buFont typeface="Arial" pitchFamily="34" charset="0"/>
              <a:buChar char="•"/>
            </a:pPr>
            <a:r>
              <a:rPr lang="en-GB" sz="2200" dirty="0" smtClean="0">
                <a:solidFill>
                  <a:srgbClr val="FF0000"/>
                </a:solidFill>
              </a:rPr>
              <a:t>Less destination focussed</a:t>
            </a:r>
          </a:p>
          <a:p>
            <a:endParaRPr lang="en-GB" sz="2200" dirty="0">
              <a:solidFill>
                <a:srgbClr val="FF0000"/>
              </a:solidFill>
            </a:endParaRPr>
          </a:p>
        </p:txBody>
      </p:sp>
      <p:cxnSp>
        <p:nvCxnSpPr>
          <p:cNvPr id="29" name="Straight Arrow Connector 28"/>
          <p:cNvCxnSpPr/>
          <p:nvPr/>
        </p:nvCxnSpPr>
        <p:spPr>
          <a:xfrm flipV="1">
            <a:off x="1331640" y="2060848"/>
            <a:ext cx="0" cy="34563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683568" y="2708920"/>
            <a:ext cx="1107996" cy="1476457"/>
          </a:xfrm>
          <a:prstGeom prst="rect">
            <a:avLst/>
          </a:prstGeom>
          <a:noFill/>
        </p:spPr>
        <p:txBody>
          <a:bodyPr vert="vert270" wrap="square" rtlCol="0">
            <a:spAutoFit/>
          </a:bodyPr>
          <a:lstStyle/>
          <a:p>
            <a:r>
              <a:rPr lang="en-GB" sz="2400" dirty="0" smtClean="0"/>
              <a:t>Economic</a:t>
            </a:r>
          </a:p>
          <a:p>
            <a:endParaRPr lang="en-GB" sz="1200" dirty="0" smtClean="0"/>
          </a:p>
          <a:p>
            <a:r>
              <a:rPr lang="en-GB" sz="2400" dirty="0" smtClean="0"/>
              <a:t>Priority</a:t>
            </a:r>
            <a:endParaRPr lang="en-GB" sz="2400" dirty="0"/>
          </a:p>
        </p:txBody>
      </p:sp>
      <p:cxnSp>
        <p:nvCxnSpPr>
          <p:cNvPr id="15" name="Straight Arrow Connector 14"/>
          <p:cNvCxnSpPr/>
          <p:nvPr/>
        </p:nvCxnSpPr>
        <p:spPr>
          <a:xfrm flipV="1">
            <a:off x="1484040" y="5661248"/>
            <a:ext cx="4384104" cy="83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rot="5400000">
            <a:off x="2956030" y="5565774"/>
            <a:ext cx="1107996" cy="1476457"/>
          </a:xfrm>
          <a:prstGeom prst="rect">
            <a:avLst/>
          </a:prstGeom>
          <a:noFill/>
        </p:spPr>
        <p:txBody>
          <a:bodyPr vert="vert270" wrap="square" rtlCol="0">
            <a:spAutoFit/>
          </a:bodyPr>
          <a:lstStyle/>
          <a:p>
            <a:r>
              <a:rPr lang="en-GB" sz="2400" dirty="0" smtClean="0"/>
              <a:t>Economic</a:t>
            </a:r>
          </a:p>
          <a:p>
            <a:endParaRPr lang="en-GB" sz="1200" dirty="0" smtClean="0"/>
          </a:p>
          <a:p>
            <a:r>
              <a:rPr lang="en-GB" sz="2400" dirty="0" smtClean="0"/>
              <a:t>Priority</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en-US"/>
          </a:p>
        </p:txBody>
      </p:sp>
      <p:sp>
        <p:nvSpPr>
          <p:cNvPr id="123908" name="Rectangle 4"/>
          <p:cNvSpPr>
            <a:spLocks noChangeArrowheads="1"/>
          </p:cNvSpPr>
          <p:nvPr/>
        </p:nvSpPr>
        <p:spPr bwMode="auto">
          <a:xfrm>
            <a:off x="4860032" y="2636912"/>
            <a:ext cx="3708028" cy="1368152"/>
          </a:xfrm>
          <a:prstGeom prst="rect">
            <a:avLst/>
          </a:prstGeom>
          <a:noFill/>
          <a:ln w="9525">
            <a:solidFill>
              <a:srgbClr val="339966"/>
            </a:solidFill>
            <a:prstDash val="lgDash"/>
            <a:miter lim="800000"/>
            <a:headEnd/>
            <a:tailEnd/>
          </a:ln>
          <a:effectLst/>
        </p:spPr>
        <p:txBody>
          <a:bodyPr anchor="ctr"/>
          <a:lstStyle/>
          <a:p>
            <a:pPr algn="ctr"/>
            <a:r>
              <a:rPr lang="en-GB" sz="3600" dirty="0" smtClean="0">
                <a:solidFill>
                  <a:srgbClr val="008000"/>
                </a:solidFill>
                <a:latin typeface="Tahoma" pitchFamily="34" charset="0"/>
              </a:rPr>
              <a:t>Successful stories</a:t>
            </a:r>
            <a:endParaRPr lang="en-US" sz="3600" dirty="0">
              <a:solidFill>
                <a:srgbClr val="008000"/>
              </a:solidFill>
              <a:latin typeface="Tahoma" pitchFamily="34" charset="0"/>
            </a:endParaRPr>
          </a:p>
        </p:txBody>
      </p:sp>
      <p:pic>
        <p:nvPicPr>
          <p:cNvPr id="5" name="Picture 6" descr="Podtech_FutureTransport"/>
          <p:cNvPicPr>
            <a:picLocks noChangeAspect="1" noChangeArrowheads="1"/>
          </p:cNvPicPr>
          <p:nvPr/>
        </p:nvPicPr>
        <p:blipFill>
          <a:blip r:embed="rId2" cstate="print"/>
          <a:srcRect/>
          <a:stretch>
            <a:fillRect/>
          </a:stretch>
        </p:blipFill>
        <p:spPr bwMode="auto">
          <a:xfrm>
            <a:off x="1115616" y="2420888"/>
            <a:ext cx="30480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48880"/>
            <a:ext cx="9144000" cy="707886"/>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GB"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GB" sz="20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
            </a:r>
            <a:r>
              <a:rPr lang="en-GB"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stage</a:t>
            </a:r>
          </a:p>
          <a:p>
            <a:pPr>
              <a:defRPr/>
            </a:pPr>
            <a:r>
              <a:rPr lang="en-GB"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a:t>
            </a:r>
            <a:endParaRPr lang="en-GB"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 y="3068960"/>
            <a:ext cx="9144001" cy="1200329"/>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nd</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stage</a:t>
            </a:r>
          </a:p>
          <a:p>
            <a:pPr>
              <a:defRPr/>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 Gathering</a:t>
            </a:r>
          </a:p>
          <a:p>
            <a:pPr>
              <a:defRPr/>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0" y="4293096"/>
            <a:ext cx="9144000" cy="1200329"/>
          </a:xfrm>
          <a:prstGeom prst="rect">
            <a:avLst/>
          </a:prstGeom>
          <a:solidFill>
            <a:srgbClr val="FFCCFF"/>
          </a:solidFill>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GB"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rd</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Stage</a:t>
            </a:r>
          </a:p>
          <a:p>
            <a:pPr>
              <a:defRPr/>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Consolidate</a:t>
            </a:r>
          </a:p>
          <a:p>
            <a:pPr>
              <a:defRPr/>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2051720" y="1124744"/>
            <a:ext cx="2376264" cy="1200329"/>
          </a:xfrm>
          <a:prstGeom prst="rect">
            <a:avLst/>
          </a:prstGeom>
          <a:solidFill>
            <a:srgbClr val="CCFFFF"/>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GB"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 TERM</a:t>
            </a:r>
          </a:p>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7(2m; 5f)</a:t>
            </a:r>
          </a:p>
        </p:txBody>
      </p:sp>
      <p:sp>
        <p:nvSpPr>
          <p:cNvPr id="9" name="TextBox 8"/>
          <p:cNvSpPr txBox="1"/>
          <p:nvPr/>
        </p:nvSpPr>
        <p:spPr>
          <a:xfrm>
            <a:off x="4427984" y="1124744"/>
            <a:ext cx="2376264" cy="1200329"/>
          </a:xfrm>
          <a:prstGeom prst="rect">
            <a:avLst/>
          </a:prstGeom>
          <a:solidFill>
            <a:srgbClr val="99FF99"/>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a:t>
            </a:r>
          </a:p>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 TERM</a:t>
            </a:r>
          </a:p>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 (4m; 4f)</a:t>
            </a:r>
          </a:p>
        </p:txBody>
      </p:sp>
      <p:sp>
        <p:nvSpPr>
          <p:cNvPr id="10" name="TextBox 9"/>
          <p:cNvSpPr txBox="1"/>
          <p:nvPr/>
        </p:nvSpPr>
        <p:spPr>
          <a:xfrm>
            <a:off x="6660232" y="1124744"/>
            <a:ext cx="2483768" cy="1200329"/>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(iii)</a:t>
            </a:r>
          </a:p>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REACTIVE</a:t>
            </a:r>
          </a:p>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(6m; 0f)</a:t>
            </a:r>
          </a:p>
        </p:txBody>
      </p:sp>
      <p:sp>
        <p:nvSpPr>
          <p:cNvPr id="11" name="TextBox 10"/>
          <p:cNvSpPr txBox="1"/>
          <p:nvPr/>
        </p:nvSpPr>
        <p:spPr>
          <a:xfrm>
            <a:off x="0" y="5288340"/>
            <a:ext cx="6732240" cy="1569660"/>
          </a:xfrm>
          <a:prstGeom prst="rect">
            <a:avLst/>
          </a:prstGeom>
          <a:solidFill>
            <a:srgbClr val="CCFFFF"/>
          </a:solidFill>
          <a:ln>
            <a:solidFill>
              <a:srgbClr val="CCFFFF"/>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HIGHER </a:t>
            </a:r>
            <a:r>
              <a:rPr lang="en-GB"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QoL</a:t>
            </a: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6623720" y="5288340"/>
            <a:ext cx="2520280"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LOWER </a:t>
            </a:r>
            <a:r>
              <a:rPr lang="en-GB"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QoL</a:t>
            </a: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Content Placeholder 2"/>
          <p:cNvSpPr>
            <a:spLocks noGrp="1"/>
          </p:cNvSpPr>
          <p:nvPr>
            <p:ph idx="1"/>
          </p:nvPr>
        </p:nvSpPr>
        <p:spPr>
          <a:xfrm>
            <a:off x="1691680" y="2276872"/>
            <a:ext cx="2520280" cy="720080"/>
          </a:xfrm>
        </p:spPr>
        <p:txBody>
          <a:bodyPr>
            <a:normAutofit fontScale="25000" lnSpcReduction="20000"/>
          </a:bodyPr>
          <a:lstStyle/>
          <a:p>
            <a:pPr eaLnBrk="1" hangingPunct="1">
              <a:lnSpc>
                <a:spcPct val="115000"/>
              </a:lnSpc>
              <a:spcAft>
                <a:spcPts val="1000"/>
              </a:spcAft>
              <a:buFontTx/>
              <a:buNone/>
              <a:defRPr/>
            </a:pPr>
            <a:r>
              <a:rPr lang="en-GB" sz="5600" b="1" dirty="0" smtClean="0">
                <a:latin typeface="Calibri"/>
                <a:ea typeface="Calibri"/>
                <a:cs typeface="Times New Roman"/>
              </a:rPr>
              <a:t>	</a:t>
            </a:r>
            <a:r>
              <a:rPr lang="en-GB" sz="6400" b="1" dirty="0" smtClean="0">
                <a:latin typeface="Calibri"/>
                <a:ea typeface="Calibri"/>
                <a:cs typeface="Times New Roman"/>
              </a:rPr>
              <a:t>The trigger is associated with external social events</a:t>
            </a:r>
            <a:endParaRPr lang="en-GB" sz="5600" b="1" dirty="0" smtClean="0">
              <a:latin typeface="Calibri"/>
              <a:ea typeface="Calibri"/>
              <a:cs typeface="Times New Roman"/>
            </a:endParaRPr>
          </a:p>
          <a:p>
            <a:pPr algn="ctr" eaLnBrk="1" hangingPunct="1">
              <a:lnSpc>
                <a:spcPct val="115000"/>
              </a:lnSpc>
              <a:spcAft>
                <a:spcPts val="1000"/>
              </a:spcAft>
              <a:buFontTx/>
              <a:buNone/>
              <a:defRPr/>
            </a:pPr>
            <a:r>
              <a:rPr lang="en-GB" i="1" dirty="0" smtClean="0">
                <a:latin typeface="Calibri"/>
                <a:ea typeface="Calibri"/>
                <a:cs typeface="Times New Roman"/>
              </a:rPr>
              <a:t>	</a:t>
            </a:r>
            <a:endParaRPr lang="en-GB" dirty="0" smtClean="0">
              <a:latin typeface="Calibri"/>
              <a:ea typeface="Calibri"/>
              <a:cs typeface="Times New Roman"/>
            </a:endParaRPr>
          </a:p>
          <a:p>
            <a:pPr eaLnBrk="1" hangingPunct="1">
              <a:defRPr/>
            </a:pPr>
            <a:endParaRPr lang="en-GB" dirty="0"/>
          </a:p>
        </p:txBody>
      </p:sp>
      <p:sp>
        <p:nvSpPr>
          <p:cNvPr id="14" name="Rectangle 8"/>
          <p:cNvSpPr>
            <a:spLocks noChangeArrowheads="1"/>
          </p:cNvSpPr>
          <p:nvPr/>
        </p:nvSpPr>
        <p:spPr bwMode="auto">
          <a:xfrm>
            <a:off x="4067944" y="2276872"/>
            <a:ext cx="2808288" cy="641971"/>
          </a:xfrm>
          <a:prstGeom prst="rect">
            <a:avLst/>
          </a:prstGeom>
          <a:noFill/>
          <a:ln w="9525">
            <a:noFill/>
            <a:miter lim="800000"/>
            <a:headEnd/>
            <a:tailEnd/>
          </a:ln>
        </p:spPr>
        <p:txBody>
          <a:bodyPr wrap="square">
            <a:spAutoFit/>
          </a:bodyPr>
          <a:lstStyle/>
          <a:p>
            <a:pPr lvl="1">
              <a:lnSpc>
                <a:spcPct val="115000"/>
              </a:lnSpc>
              <a:spcAft>
                <a:spcPts val="1000"/>
              </a:spcAft>
            </a:pPr>
            <a:r>
              <a:rPr lang="en-GB" sz="1600" b="1" dirty="0" smtClean="0">
                <a:solidFill>
                  <a:srgbClr val="000000"/>
                </a:solidFill>
                <a:latin typeface="Calibri" pitchFamily="34" charset="0"/>
                <a:ea typeface="Calibri" pitchFamily="34" charset="0"/>
                <a:cs typeface="Times New Roman" pitchFamily="18" charset="0"/>
              </a:rPr>
              <a:t>Respected </a:t>
            </a:r>
            <a:r>
              <a:rPr lang="en-GB" sz="1600" b="1" dirty="0">
                <a:solidFill>
                  <a:srgbClr val="000000"/>
                </a:solidFill>
                <a:latin typeface="Calibri" pitchFamily="34" charset="0"/>
                <a:ea typeface="Calibri" pitchFamily="34" charset="0"/>
                <a:cs typeface="Times New Roman" pitchFamily="18" charset="0"/>
              </a:rPr>
              <a:t>family </a:t>
            </a:r>
            <a:r>
              <a:rPr lang="en-GB" sz="1600" b="1" dirty="0" smtClean="0">
                <a:solidFill>
                  <a:srgbClr val="000000"/>
                </a:solidFill>
                <a:latin typeface="Calibri" pitchFamily="34" charset="0"/>
                <a:ea typeface="Calibri" pitchFamily="34" charset="0"/>
                <a:cs typeface="Times New Roman" pitchFamily="18" charset="0"/>
              </a:rPr>
              <a:t>member</a:t>
            </a:r>
            <a:endParaRPr lang="en-GB" sz="1600" b="1" dirty="0">
              <a:solidFill>
                <a:srgbClr val="000000"/>
              </a:solidFill>
              <a:latin typeface="Calibri" pitchFamily="34" charset="0"/>
              <a:ea typeface="Calibri" pitchFamily="34" charset="0"/>
              <a:cs typeface="Times New Roman" pitchFamily="18" charset="0"/>
            </a:endParaRPr>
          </a:p>
        </p:txBody>
      </p:sp>
      <p:sp>
        <p:nvSpPr>
          <p:cNvPr id="16" name="Content Placeholder 2"/>
          <p:cNvSpPr txBox="1">
            <a:spLocks/>
          </p:cNvSpPr>
          <p:nvPr/>
        </p:nvSpPr>
        <p:spPr bwMode="auto">
          <a:xfrm>
            <a:off x="6660232" y="2276872"/>
            <a:ext cx="2663825" cy="720080"/>
          </a:xfrm>
          <a:prstGeom prst="rect">
            <a:avLst/>
          </a:prstGeom>
          <a:noFill/>
          <a:ln w="9525">
            <a:noFill/>
            <a:miter lim="800000"/>
            <a:headEnd/>
            <a:tailEnd/>
          </a:ln>
        </p:spPr>
        <p:txBody>
          <a:bodyPr/>
          <a:lstStyle/>
          <a:p>
            <a:pPr marL="342900" indent="-342900">
              <a:spcBef>
                <a:spcPct val="20000"/>
              </a:spcBef>
              <a:buClr>
                <a:srgbClr val="008000"/>
              </a:buClr>
            </a:pPr>
            <a:r>
              <a:rPr lang="en-GB" sz="1600" b="1" dirty="0" smtClean="0">
                <a:solidFill>
                  <a:srgbClr val="000000"/>
                </a:solidFill>
                <a:latin typeface="Calibri" pitchFamily="34" charset="0"/>
                <a:ea typeface="Calibri" pitchFamily="34" charset="0"/>
                <a:cs typeface="Times New Roman" pitchFamily="18" charset="0"/>
              </a:rPr>
              <a:t>Health </a:t>
            </a:r>
            <a:r>
              <a:rPr lang="en-GB" sz="1600" b="1" dirty="0">
                <a:solidFill>
                  <a:srgbClr val="000000"/>
                </a:solidFill>
                <a:latin typeface="Calibri" pitchFamily="34" charset="0"/>
                <a:ea typeface="Calibri" pitchFamily="34" charset="0"/>
                <a:cs typeface="Times New Roman" pitchFamily="18" charset="0"/>
              </a:rPr>
              <a:t>condition</a:t>
            </a:r>
          </a:p>
          <a:p>
            <a:pPr marL="342900" indent="-342900">
              <a:spcBef>
                <a:spcPct val="20000"/>
              </a:spcBef>
              <a:buClr>
                <a:srgbClr val="008000"/>
              </a:buClr>
            </a:pPr>
            <a:r>
              <a:rPr lang="en-GB" sz="1600" b="1" dirty="0" smtClean="0">
                <a:solidFill>
                  <a:srgbClr val="000000"/>
                </a:solidFill>
                <a:latin typeface="Calibri" pitchFamily="34" charset="0"/>
                <a:ea typeface="Calibri" pitchFamily="34" charset="0"/>
                <a:cs typeface="Times New Roman" pitchFamily="18" charset="0"/>
              </a:rPr>
              <a:t>Keys </a:t>
            </a:r>
            <a:r>
              <a:rPr lang="en-GB" sz="1600" b="1" dirty="0">
                <a:solidFill>
                  <a:srgbClr val="000000"/>
                </a:solidFill>
                <a:latin typeface="Calibri" pitchFamily="34" charset="0"/>
                <a:ea typeface="Calibri" pitchFamily="34" charset="0"/>
                <a:cs typeface="Times New Roman" pitchFamily="18" charset="0"/>
              </a:rPr>
              <a:t>taken by </a:t>
            </a:r>
            <a:r>
              <a:rPr lang="en-GB" sz="1600" b="1" dirty="0" smtClean="0">
                <a:solidFill>
                  <a:srgbClr val="000000"/>
                </a:solidFill>
                <a:latin typeface="Calibri" pitchFamily="34" charset="0"/>
                <a:ea typeface="Calibri" pitchFamily="34" charset="0"/>
                <a:cs typeface="Times New Roman" pitchFamily="18" charset="0"/>
              </a:rPr>
              <a:t>relatives</a:t>
            </a:r>
            <a:endParaRPr lang="en-GB" sz="1600" b="1" dirty="0">
              <a:solidFill>
                <a:srgbClr val="000000"/>
              </a:solidFill>
              <a:latin typeface="Calibri" pitchFamily="34" charset="0"/>
              <a:ea typeface="Calibri" pitchFamily="34" charset="0"/>
              <a:cs typeface="Times New Roman" pitchFamily="18" charset="0"/>
            </a:endParaRPr>
          </a:p>
        </p:txBody>
      </p:sp>
      <p:sp>
        <p:nvSpPr>
          <p:cNvPr id="18" name="Content Placeholder 2"/>
          <p:cNvSpPr txBox="1">
            <a:spLocks/>
          </p:cNvSpPr>
          <p:nvPr/>
        </p:nvSpPr>
        <p:spPr>
          <a:xfrm>
            <a:off x="1691680" y="3068960"/>
            <a:ext cx="2088232" cy="1152128"/>
          </a:xfrm>
          <a:prstGeom prst="rect">
            <a:avLst/>
          </a:prstGeom>
        </p:spPr>
        <p:txBody>
          <a:bodyPr>
            <a:normAutofit fontScale="25000" lnSpcReduction="20000"/>
          </a:bodyPr>
          <a:lstStyle/>
          <a:p>
            <a:pPr marL="342900" marR="0" lvl="0" indent="-342900" defTabSz="914400" rtl="0" eaLnBrk="1" fontAlgn="base" latinLnBrk="0" hangingPunct="1">
              <a:lnSpc>
                <a:spcPct val="115000"/>
              </a:lnSpc>
              <a:spcBef>
                <a:spcPct val="20000"/>
              </a:spcBef>
              <a:spcAft>
                <a:spcPts val="1000"/>
              </a:spcAft>
              <a:buClrTx/>
              <a:buSzTx/>
              <a:buFontTx/>
              <a:buNone/>
              <a:tabLst/>
              <a:defRPr/>
            </a:pPr>
            <a:r>
              <a:rPr kumimoji="0" lang="en-GB" sz="6400" b="1" i="0" u="none" strike="noStrike" kern="0" cap="none" spc="0" normalizeH="0" baseline="0" noProof="0" dirty="0" smtClean="0">
                <a:ln>
                  <a:noFill/>
                </a:ln>
                <a:solidFill>
                  <a:schemeClr val="tx1"/>
                </a:solidFill>
                <a:effectLst/>
                <a:uLnTx/>
                <a:uFillTx/>
                <a:latin typeface="Calibri"/>
                <a:ea typeface="Calibri"/>
                <a:cs typeface="Times New Roman"/>
              </a:rPr>
              <a:t>	Meticulous planning </a:t>
            </a:r>
            <a:r>
              <a:rPr kumimoji="0" lang="en-GB" sz="4800" b="1" i="0" u="none" strike="noStrike" kern="0" cap="none" spc="0" normalizeH="0" baseline="0" noProof="0" dirty="0" smtClean="0">
                <a:ln>
                  <a:noFill/>
                </a:ln>
                <a:solidFill>
                  <a:schemeClr val="tx1"/>
                </a:solidFill>
                <a:effectLst/>
                <a:uLnTx/>
                <a:uFillTx/>
                <a:latin typeface="Calibri"/>
                <a:ea typeface="Calibri"/>
                <a:cs typeface="Times New Roman"/>
              </a:rPr>
              <a:t> </a:t>
            </a:r>
            <a:r>
              <a:rPr kumimoji="0" lang="en-GB" sz="5600" i="0" u="none" strike="noStrike" kern="0" cap="none" spc="0" normalizeH="0" baseline="0" noProof="0" dirty="0" smtClean="0">
                <a:ln>
                  <a:noFill/>
                </a:ln>
                <a:solidFill>
                  <a:schemeClr val="tx1"/>
                </a:solidFill>
                <a:effectLst/>
                <a:uLnTx/>
                <a:uFillTx/>
                <a:latin typeface="Calibri"/>
                <a:ea typeface="Calibri"/>
                <a:cs typeface="Times New Roman"/>
              </a:rPr>
              <a:t>(no</a:t>
            </a:r>
            <a:r>
              <a:rPr lang="en-GB" sz="5600" kern="0" dirty="0" smtClean="0">
                <a:latin typeface="Calibri"/>
                <a:ea typeface="Calibri"/>
                <a:cs typeface="Times New Roman"/>
              </a:rPr>
              <a:t> near-by family and friends or fiercely independent)</a:t>
            </a:r>
            <a:endParaRPr kumimoji="0" lang="en-GB" sz="5600" i="0" u="none" strike="noStrike" kern="0" cap="none" spc="0" normalizeH="0" baseline="0" noProof="0" dirty="0" smtClean="0">
              <a:ln>
                <a:noFill/>
              </a:ln>
              <a:solidFill>
                <a:schemeClr val="tx1"/>
              </a:solidFill>
              <a:effectLst/>
              <a:uLnTx/>
              <a:uFillTx/>
              <a:latin typeface="Calibri"/>
              <a:ea typeface="Calibri"/>
              <a:cs typeface="Times New Roman"/>
            </a:endParaRPr>
          </a:p>
          <a:p>
            <a:pPr marL="342900" marR="0" lvl="0" indent="-342900" defTabSz="914400" rtl="0" eaLnBrk="1" fontAlgn="base" latinLnBrk="0" hangingPunct="1">
              <a:lnSpc>
                <a:spcPct val="115000"/>
              </a:lnSpc>
              <a:spcBef>
                <a:spcPct val="20000"/>
              </a:spcBef>
              <a:spcAft>
                <a:spcPts val="1000"/>
              </a:spcAft>
              <a:buClrTx/>
              <a:buSzTx/>
              <a:buFontTx/>
              <a:buNone/>
              <a:tabLst/>
              <a:defRPr/>
            </a:pPr>
            <a:r>
              <a:rPr lang="en-GB" sz="6400" b="1" kern="0" dirty="0" smtClean="0">
                <a:latin typeface="Calibri"/>
                <a:ea typeface="Calibri"/>
                <a:cs typeface="Times New Roman"/>
              </a:rPr>
              <a:t>	</a:t>
            </a:r>
            <a:r>
              <a:rPr kumimoji="0" lang="en-GB" sz="3200" b="0" i="1" u="none" strike="noStrike" kern="0" cap="none" spc="0" normalizeH="0" baseline="0" noProof="0" dirty="0" smtClean="0">
                <a:ln>
                  <a:noFill/>
                </a:ln>
                <a:solidFill>
                  <a:schemeClr val="tx1"/>
                </a:solidFill>
                <a:effectLst/>
                <a:uLnTx/>
                <a:uFillTx/>
                <a:latin typeface="Calibri"/>
                <a:ea typeface="Calibri"/>
                <a:cs typeface="Times New Roman"/>
              </a:rPr>
              <a:t>	</a:t>
            </a:r>
            <a:endParaRPr kumimoji="0" lang="en-GB" sz="3200" b="0" i="0" u="none" strike="noStrike" kern="0" cap="none" spc="0" normalizeH="0" baseline="0" noProof="0" dirty="0" smtClean="0">
              <a:ln>
                <a:noFill/>
              </a:ln>
              <a:solidFill>
                <a:schemeClr val="tx1"/>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20" name="Rectangle 8"/>
          <p:cNvSpPr>
            <a:spLocks noChangeArrowheads="1"/>
          </p:cNvSpPr>
          <p:nvPr/>
        </p:nvSpPr>
        <p:spPr bwMode="auto">
          <a:xfrm>
            <a:off x="4499992" y="2996952"/>
            <a:ext cx="2376264" cy="1590179"/>
          </a:xfrm>
          <a:prstGeom prst="rect">
            <a:avLst/>
          </a:prstGeom>
          <a:noFill/>
          <a:ln w="9525">
            <a:noFill/>
            <a:miter lim="800000"/>
            <a:headEnd/>
            <a:tailEnd/>
          </a:ln>
        </p:spPr>
        <p:txBody>
          <a:bodyPr wrap="square">
            <a:spAutoFit/>
          </a:bodyPr>
          <a:lstStyle/>
          <a:p>
            <a:pPr>
              <a:lnSpc>
                <a:spcPct val="115000"/>
              </a:lnSpc>
              <a:spcAft>
                <a:spcPts val="1000"/>
              </a:spcAft>
            </a:pPr>
            <a:r>
              <a:rPr lang="en-GB" sz="1600" b="1" dirty="0">
                <a:solidFill>
                  <a:srgbClr val="000000"/>
                </a:solidFill>
                <a:latin typeface="Calibri" pitchFamily="34" charset="0"/>
                <a:ea typeface="Calibri" pitchFamily="34" charset="0"/>
                <a:cs typeface="Times New Roman" pitchFamily="18" charset="0"/>
              </a:rPr>
              <a:t>Don’t gather much information, at </a:t>
            </a:r>
            <a:r>
              <a:rPr lang="en-GB" sz="1600" b="1" dirty="0" smtClean="0">
                <a:solidFill>
                  <a:srgbClr val="000000"/>
                </a:solidFill>
                <a:latin typeface="Calibri" pitchFamily="34" charset="0"/>
                <a:ea typeface="Calibri" pitchFamily="34" charset="0"/>
                <a:cs typeface="Times New Roman" pitchFamily="18" charset="0"/>
              </a:rPr>
              <a:t>all</a:t>
            </a:r>
            <a:r>
              <a:rPr lang="en-GB" sz="1400" b="1" dirty="0" smtClean="0">
                <a:solidFill>
                  <a:srgbClr val="000000"/>
                </a:solidFill>
                <a:latin typeface="Calibri" pitchFamily="34" charset="0"/>
                <a:ea typeface="Calibri" pitchFamily="34" charset="0"/>
                <a:cs typeface="Times New Roman" pitchFamily="18" charset="0"/>
              </a:rPr>
              <a:t> </a:t>
            </a:r>
            <a:r>
              <a:rPr lang="en-GB" sz="1400" dirty="0" smtClean="0">
                <a:solidFill>
                  <a:srgbClr val="000000"/>
                </a:solidFill>
                <a:latin typeface="Calibri" pitchFamily="34" charset="0"/>
                <a:ea typeface="Calibri" pitchFamily="34" charset="0"/>
                <a:cs typeface="Times New Roman" pitchFamily="18" charset="0"/>
              </a:rPr>
              <a:t>(Trail </a:t>
            </a:r>
            <a:r>
              <a:rPr lang="en-GB" sz="1400" dirty="0">
                <a:solidFill>
                  <a:srgbClr val="000000"/>
                </a:solidFill>
                <a:latin typeface="Calibri" pitchFamily="34" charset="0"/>
                <a:ea typeface="Calibri" pitchFamily="34" charset="0"/>
                <a:cs typeface="Times New Roman" pitchFamily="18" charset="0"/>
              </a:rPr>
              <a:t>and error </a:t>
            </a:r>
            <a:r>
              <a:rPr lang="en-GB" sz="1400" dirty="0" smtClean="0">
                <a:solidFill>
                  <a:srgbClr val="000000"/>
                </a:solidFill>
                <a:latin typeface="Calibri" pitchFamily="34" charset="0"/>
                <a:ea typeface="Calibri" pitchFamily="34" charset="0"/>
                <a:cs typeface="Times New Roman" pitchFamily="18" charset="0"/>
              </a:rPr>
              <a:t>; Rely </a:t>
            </a:r>
            <a:r>
              <a:rPr lang="en-GB" sz="1400" dirty="0">
                <a:solidFill>
                  <a:srgbClr val="000000"/>
                </a:solidFill>
                <a:latin typeface="Calibri" pitchFamily="34" charset="0"/>
                <a:ea typeface="Calibri" pitchFamily="34" charset="0"/>
                <a:cs typeface="Times New Roman" pitchFamily="18" charset="0"/>
              </a:rPr>
              <a:t>on </a:t>
            </a:r>
            <a:r>
              <a:rPr lang="en-GB" sz="1400" dirty="0" smtClean="0">
                <a:solidFill>
                  <a:srgbClr val="000000"/>
                </a:solidFill>
                <a:latin typeface="Calibri" pitchFamily="34" charset="0"/>
                <a:ea typeface="Calibri" pitchFamily="34" charset="0"/>
                <a:cs typeface="Times New Roman" pitchFamily="18" charset="0"/>
              </a:rPr>
              <a:t>lifts; Reciprocation)</a:t>
            </a:r>
            <a:endParaRPr lang="en-GB" sz="1400" dirty="0">
              <a:latin typeface="Calibri" pitchFamily="34" charset="0"/>
              <a:ea typeface="Calibri" pitchFamily="34" charset="0"/>
              <a:cs typeface="Times New Roman" pitchFamily="18" charset="0"/>
            </a:endParaRPr>
          </a:p>
          <a:p>
            <a:pPr algn="ctr"/>
            <a:endParaRPr lang="en-GB" sz="800" i="1" dirty="0">
              <a:ea typeface="Calibri" pitchFamily="34" charset="0"/>
              <a:cs typeface="Times New Roman" pitchFamily="18" charset="0"/>
            </a:endParaRPr>
          </a:p>
          <a:p>
            <a:pPr algn="ctr"/>
            <a:r>
              <a:rPr lang="en-GB" sz="1200" i="1" dirty="0">
                <a:latin typeface="Calibri" pitchFamily="34" charset="0"/>
                <a:ea typeface="Calibri" pitchFamily="34" charset="0"/>
                <a:cs typeface="Times New Roman" pitchFamily="18" charset="0"/>
              </a:rPr>
              <a:t>	</a:t>
            </a:r>
          </a:p>
        </p:txBody>
      </p:sp>
      <p:sp>
        <p:nvSpPr>
          <p:cNvPr id="22" name="Content Placeholder 2"/>
          <p:cNvSpPr txBox="1">
            <a:spLocks/>
          </p:cNvSpPr>
          <p:nvPr/>
        </p:nvSpPr>
        <p:spPr>
          <a:xfrm>
            <a:off x="1115616" y="5661248"/>
            <a:ext cx="5544616" cy="2088232"/>
          </a:xfrm>
          <a:prstGeom prst="rect">
            <a:avLst/>
          </a:prstGeom>
        </p:spPr>
        <p:txBody>
          <a:bodyPr>
            <a:normAutofit fontScale="40000" lnSpcReduction="20000"/>
          </a:bodyPr>
          <a:lstStyle/>
          <a:p>
            <a:r>
              <a:rPr lang="en-GB" sz="4000" i="1" dirty="0" smtClean="0"/>
              <a:t>	“I’ve re-discovered my local area. Which is great. I 	forgot what the village has to offer. In fact I think it 	is better than a few years ago. But not using the car 	has forced me to use more local things.” (female, 75)</a:t>
            </a:r>
          </a:p>
          <a:p>
            <a:r>
              <a:rPr lang="en-GB" sz="4000" i="1" dirty="0" smtClean="0"/>
              <a:t>	“The bus out is a real bit of fun. I go on it with 	friends... and we have a day out” (female, 70)</a:t>
            </a:r>
            <a:endParaRPr lang="en-GB" sz="4000" dirty="0" smtClean="0"/>
          </a:p>
          <a:p>
            <a:pPr marL="342900" marR="0" lvl="0" indent="-342900" algn="ctr" defTabSz="914400" rtl="0" eaLnBrk="1" fontAlgn="base" latinLnBrk="0" hangingPunct="1">
              <a:lnSpc>
                <a:spcPct val="115000"/>
              </a:lnSpc>
              <a:spcBef>
                <a:spcPct val="20000"/>
              </a:spcBef>
              <a:spcAft>
                <a:spcPts val="1000"/>
              </a:spcAft>
              <a:buClrTx/>
              <a:buSzTx/>
              <a:buFontTx/>
              <a:buNone/>
              <a:tabLst/>
              <a:defRPr/>
            </a:pPr>
            <a:r>
              <a:rPr kumimoji="0" lang="en-GB" sz="3200" b="0" i="1" u="none" strike="noStrike" kern="0" cap="none" spc="0" normalizeH="0" baseline="0" noProof="0" dirty="0" smtClean="0">
                <a:ln>
                  <a:noFill/>
                </a:ln>
                <a:solidFill>
                  <a:schemeClr val="tx1"/>
                </a:solidFill>
                <a:effectLst/>
                <a:uLnTx/>
                <a:uFillTx/>
                <a:latin typeface="Calibri"/>
                <a:ea typeface="Calibri"/>
                <a:cs typeface="Times New Roman"/>
              </a:rPr>
              <a:t>	</a:t>
            </a:r>
            <a:endParaRPr kumimoji="0" lang="en-GB" sz="3200" b="0" i="0" u="none" strike="noStrike" kern="0" cap="none" spc="0" normalizeH="0" baseline="0" noProof="0" dirty="0" smtClean="0">
              <a:ln>
                <a:noFill/>
              </a:ln>
              <a:solidFill>
                <a:schemeClr val="tx1"/>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23" name="Rectangle 22"/>
          <p:cNvSpPr/>
          <p:nvPr/>
        </p:nvSpPr>
        <p:spPr>
          <a:xfrm>
            <a:off x="2051720" y="4293096"/>
            <a:ext cx="4752528" cy="786882"/>
          </a:xfrm>
          <a:prstGeom prst="rect">
            <a:avLst/>
          </a:prstGeom>
        </p:spPr>
        <p:txBody>
          <a:bodyPr wrap="square">
            <a:spAutoFit/>
          </a:bodyPr>
          <a:lstStyle/>
          <a:p>
            <a:pPr>
              <a:lnSpc>
                <a:spcPct val="115000"/>
              </a:lnSpc>
              <a:spcAft>
                <a:spcPts val="1000"/>
              </a:spcAft>
            </a:pPr>
            <a:r>
              <a:rPr lang="en-GB" sz="1600" b="1" dirty="0" smtClean="0">
                <a:latin typeface="Calibri" pitchFamily="34" charset="0"/>
                <a:ea typeface="Calibri" pitchFamily="34" charset="0"/>
                <a:cs typeface="Times New Roman" pitchFamily="18" charset="0"/>
              </a:rPr>
              <a:t>Largely trial and error.           Supportive </a:t>
            </a:r>
          </a:p>
          <a:p>
            <a:pPr>
              <a:lnSpc>
                <a:spcPct val="115000"/>
              </a:lnSpc>
              <a:spcAft>
                <a:spcPts val="1000"/>
              </a:spcAft>
            </a:pPr>
            <a:r>
              <a:rPr lang="en-GB" sz="1600" b="1" dirty="0" smtClean="0">
                <a:latin typeface="Calibri" pitchFamily="34" charset="0"/>
                <a:ea typeface="Calibri" pitchFamily="34" charset="0"/>
                <a:cs typeface="Times New Roman" pitchFamily="18" charset="0"/>
              </a:rPr>
              <a:t>Enjoy a challenge                    </a:t>
            </a:r>
            <a:r>
              <a:rPr lang="en-GB" sz="1600" b="1" dirty="0" err="1" smtClean="0">
                <a:latin typeface="Calibri" pitchFamily="34" charset="0"/>
                <a:ea typeface="Calibri" pitchFamily="34" charset="0"/>
                <a:cs typeface="Times New Roman" pitchFamily="18" charset="0"/>
              </a:rPr>
              <a:t>family&amp;friends</a:t>
            </a:r>
            <a:endParaRPr lang="en-GB" sz="1600" b="1" dirty="0">
              <a:latin typeface="Calibri" pitchFamily="34" charset="0"/>
              <a:ea typeface="Calibri" pitchFamily="34" charset="0"/>
              <a:cs typeface="Times New Roman" pitchFamily="18" charset="0"/>
            </a:endParaRPr>
          </a:p>
        </p:txBody>
      </p:sp>
      <p:sp>
        <p:nvSpPr>
          <p:cNvPr id="25" name="Content Placeholder 2"/>
          <p:cNvSpPr txBox="1">
            <a:spLocks/>
          </p:cNvSpPr>
          <p:nvPr/>
        </p:nvSpPr>
        <p:spPr bwMode="auto">
          <a:xfrm>
            <a:off x="6623050" y="2996952"/>
            <a:ext cx="2520950" cy="2016224"/>
          </a:xfrm>
          <a:prstGeom prst="rect">
            <a:avLst/>
          </a:prstGeom>
          <a:noFill/>
          <a:ln w="9525">
            <a:noFill/>
            <a:miter lim="800000"/>
            <a:headEnd/>
            <a:tailEnd/>
          </a:ln>
          <a:effectLst/>
        </p:spPr>
        <p:txBody>
          <a:bodyPr>
            <a:normAutofit fontScale="32500" lnSpcReduction="20000"/>
          </a:bodyPr>
          <a:lstStyle/>
          <a:p>
            <a:pPr>
              <a:lnSpc>
                <a:spcPct val="115000"/>
              </a:lnSpc>
              <a:spcAft>
                <a:spcPts val="1000"/>
              </a:spcAft>
              <a:defRPr/>
            </a:pPr>
            <a:r>
              <a:rPr lang="en-GB" sz="4900" b="1" dirty="0">
                <a:latin typeface="Calibri"/>
                <a:ea typeface="Calibri"/>
                <a:cs typeface="Times New Roman"/>
              </a:rPr>
              <a:t>They were not actively searching for information </a:t>
            </a:r>
            <a:r>
              <a:rPr lang="en-GB" sz="4300" dirty="0" smtClean="0">
                <a:latin typeface="Calibri"/>
                <a:ea typeface="Calibri"/>
                <a:cs typeface="Times New Roman"/>
              </a:rPr>
              <a:t>(All </a:t>
            </a:r>
            <a:r>
              <a:rPr lang="en-GB" sz="4300" dirty="0">
                <a:latin typeface="Calibri"/>
                <a:ea typeface="Calibri"/>
                <a:cs typeface="Times New Roman"/>
              </a:rPr>
              <a:t>had relied on </a:t>
            </a:r>
            <a:r>
              <a:rPr lang="en-GB" sz="4300" dirty="0" smtClean="0">
                <a:latin typeface="Calibri"/>
                <a:ea typeface="Calibri"/>
                <a:cs typeface="Times New Roman"/>
              </a:rPr>
              <a:t>others to </a:t>
            </a:r>
            <a:r>
              <a:rPr lang="en-GB" sz="4300" dirty="0">
                <a:latin typeface="Calibri"/>
                <a:ea typeface="Calibri"/>
                <a:cs typeface="Times New Roman"/>
              </a:rPr>
              <a:t>tell them about walking and using public transport. </a:t>
            </a:r>
            <a:r>
              <a:rPr lang="en-GB" sz="4300" dirty="0" smtClean="0">
                <a:latin typeface="Calibri"/>
                <a:ea typeface="Calibri"/>
                <a:cs typeface="Times New Roman"/>
              </a:rPr>
              <a:t>That type of transport is not </a:t>
            </a:r>
            <a:r>
              <a:rPr lang="en-GB" sz="4300" dirty="0">
                <a:latin typeface="Calibri"/>
                <a:ea typeface="Calibri"/>
                <a:cs typeface="Times New Roman"/>
              </a:rPr>
              <a:t>for </a:t>
            </a:r>
            <a:r>
              <a:rPr lang="en-GB" sz="4300" dirty="0" smtClean="0">
                <a:latin typeface="Calibri"/>
                <a:ea typeface="Calibri"/>
                <a:cs typeface="Times New Roman"/>
              </a:rPr>
              <a:t>them) </a:t>
            </a:r>
            <a:endParaRPr lang="en-GB" sz="4300" dirty="0">
              <a:latin typeface="Calibri"/>
              <a:ea typeface="Calibri"/>
              <a:cs typeface="Times New Roman"/>
            </a:endParaRPr>
          </a:p>
          <a:p>
            <a:pPr marL="342900" indent="-342900" algn="ctr">
              <a:spcBef>
                <a:spcPct val="20000"/>
              </a:spcBef>
              <a:buClr>
                <a:srgbClr val="008000"/>
              </a:buClr>
              <a:defRPr/>
            </a:pPr>
            <a:r>
              <a:rPr lang="en-GB" sz="1600" b="1" dirty="0">
                <a:solidFill>
                  <a:srgbClr val="000000"/>
                </a:solidFill>
                <a:latin typeface="Calibri"/>
                <a:ea typeface="Calibri"/>
                <a:cs typeface="Times New Roman"/>
              </a:rPr>
              <a:t>	</a:t>
            </a:r>
          </a:p>
          <a:p>
            <a:pPr marL="342900" indent="-342900">
              <a:spcBef>
                <a:spcPct val="20000"/>
              </a:spcBef>
              <a:buClr>
                <a:srgbClr val="008000"/>
              </a:buClr>
              <a:defRPr/>
            </a:pPr>
            <a:endParaRPr lang="en-GB" sz="1600" b="1" dirty="0">
              <a:solidFill>
                <a:srgbClr val="000000"/>
              </a:solidFill>
              <a:latin typeface="Calibri"/>
              <a:ea typeface="Calibri"/>
              <a:cs typeface="Times New Roman"/>
            </a:endParaRPr>
          </a:p>
          <a:p>
            <a:pPr marL="342900" indent="-342900">
              <a:spcBef>
                <a:spcPct val="20000"/>
              </a:spcBef>
              <a:buClr>
                <a:srgbClr val="008000"/>
              </a:buClr>
              <a:buFontTx/>
              <a:buChar char="•"/>
              <a:defRPr/>
            </a:pPr>
            <a:endParaRPr lang="en-GB" sz="1600" b="1" dirty="0">
              <a:solidFill>
                <a:srgbClr val="000000"/>
              </a:solidFill>
              <a:latin typeface="Calibri"/>
              <a:ea typeface="Calibri"/>
              <a:cs typeface="Times New Roman"/>
            </a:endParaRPr>
          </a:p>
        </p:txBody>
      </p:sp>
      <p:sp>
        <p:nvSpPr>
          <p:cNvPr id="26" name="Rectangle 25"/>
          <p:cNvSpPr/>
          <p:nvPr/>
        </p:nvSpPr>
        <p:spPr>
          <a:xfrm>
            <a:off x="6732240" y="4293096"/>
            <a:ext cx="1559209" cy="375487"/>
          </a:xfrm>
          <a:prstGeom prst="rect">
            <a:avLst/>
          </a:prstGeom>
        </p:spPr>
        <p:txBody>
          <a:bodyPr wrap="none">
            <a:spAutoFit/>
          </a:bodyPr>
          <a:lstStyle/>
          <a:p>
            <a:pPr>
              <a:lnSpc>
                <a:spcPct val="115000"/>
              </a:lnSpc>
              <a:spcAft>
                <a:spcPts val="1000"/>
              </a:spcAft>
            </a:pPr>
            <a:r>
              <a:rPr lang="en-GB" sz="1600" b="1" dirty="0" smtClean="0">
                <a:latin typeface="Calibri" pitchFamily="34" charset="0"/>
                <a:ea typeface="Calibri" pitchFamily="34" charset="0"/>
                <a:cs typeface="Times New Roman" pitchFamily="18" charset="0"/>
              </a:rPr>
              <a:t>Bitter and angry</a:t>
            </a:r>
            <a:endParaRPr lang="en-GB" sz="1600" b="1" dirty="0">
              <a:latin typeface="Calibri" pitchFamily="34" charset="0"/>
              <a:ea typeface="Calibri" pitchFamily="34" charset="0"/>
              <a:cs typeface="Times New Roman" pitchFamily="18" charset="0"/>
            </a:endParaRPr>
          </a:p>
        </p:txBody>
      </p:sp>
      <p:sp>
        <p:nvSpPr>
          <p:cNvPr id="27" name="Rectangle 26"/>
          <p:cNvSpPr/>
          <p:nvPr/>
        </p:nvSpPr>
        <p:spPr>
          <a:xfrm>
            <a:off x="6119664" y="5633049"/>
            <a:ext cx="3024336" cy="1224951"/>
          </a:xfrm>
          <a:prstGeom prst="rect">
            <a:avLst/>
          </a:prstGeom>
        </p:spPr>
        <p:txBody>
          <a:bodyPr wrap="square">
            <a:spAutoFit/>
          </a:bodyPr>
          <a:lstStyle/>
          <a:p>
            <a:pPr lvl="1">
              <a:lnSpc>
                <a:spcPct val="115000"/>
              </a:lnSpc>
              <a:spcAft>
                <a:spcPts val="1000"/>
              </a:spcAft>
              <a:defRPr/>
            </a:pPr>
            <a:r>
              <a:rPr lang="en-GB" sz="1600" i="1" dirty="0" smtClean="0"/>
              <a:t>“I don’t go to football no longer. I’d need to change buses and can’t be doing with the palaver” (male, 85) </a:t>
            </a:r>
            <a:endParaRPr lang="en-US" sz="1600" i="1" dirty="0" smtClean="0"/>
          </a:p>
        </p:txBody>
      </p:sp>
      <p:sp>
        <p:nvSpPr>
          <p:cNvPr id="28" name="Rectangle 27"/>
          <p:cNvSpPr/>
          <p:nvPr/>
        </p:nvSpPr>
        <p:spPr>
          <a:xfrm>
            <a:off x="0" y="1124744"/>
            <a:ext cx="2051720" cy="1107996"/>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r>
              <a:rPr lang="en-GB" sz="1100" dirty="0" err="1" smtClean="0">
                <a:solidFill>
                  <a:srgbClr val="676767"/>
                </a:solidFill>
                <a:latin typeface="Arial"/>
              </a:rPr>
              <a:t>Musselwhite</a:t>
            </a:r>
            <a:r>
              <a:rPr lang="en-GB" sz="1100" dirty="0" smtClean="0">
                <a:solidFill>
                  <a:srgbClr val="676767"/>
                </a:solidFill>
                <a:latin typeface="Arial"/>
              </a:rPr>
              <a:t>, C.B.A. &amp; Shergold, I. (2013). </a:t>
            </a:r>
            <a:r>
              <a:rPr lang="en-GB" sz="1100" dirty="0" smtClean="0">
                <a:solidFill>
                  <a:srgbClr val="80B548"/>
                </a:solidFill>
                <a:latin typeface="Arial"/>
              </a:rPr>
              <a:t>Examining the process of driving cessation in later life</a:t>
            </a:r>
            <a:r>
              <a:rPr lang="en-GB" sz="1100" dirty="0" smtClean="0">
                <a:solidFill>
                  <a:srgbClr val="676767"/>
                </a:solidFill>
                <a:latin typeface="Arial"/>
              </a:rPr>
              <a:t>. </a:t>
            </a:r>
            <a:r>
              <a:rPr lang="en-GB" sz="1100" i="1" dirty="0" smtClean="0">
                <a:solidFill>
                  <a:srgbClr val="676767"/>
                </a:solidFill>
                <a:latin typeface="Arial"/>
              </a:rPr>
              <a:t>European Journal of Ageing.</a:t>
            </a:r>
            <a:r>
              <a:rPr lang="en-GB" sz="1100" dirty="0" smtClean="0">
                <a:solidFill>
                  <a:srgbClr val="676767"/>
                </a:solidFill>
                <a:latin typeface="Arial"/>
              </a:rPr>
              <a:t> </a:t>
            </a:r>
            <a:r>
              <a:rPr lang="en-GB" sz="1100" b="1" dirty="0" smtClean="0">
                <a:solidFill>
                  <a:srgbClr val="676767"/>
                </a:solidFill>
                <a:latin typeface="Arial"/>
              </a:rPr>
              <a:t>10(2), </a:t>
            </a:r>
            <a:r>
              <a:rPr lang="en-GB" sz="1100" dirty="0" smtClean="0">
                <a:solidFill>
                  <a:srgbClr val="676767"/>
                </a:solidFill>
                <a:latin typeface="Arial"/>
              </a:rPr>
              <a:t>89-100</a:t>
            </a:r>
            <a:endParaRPr lang="en-GB" sz="1100" dirty="0"/>
          </a:p>
        </p:txBody>
      </p:sp>
      <p:sp>
        <p:nvSpPr>
          <p:cNvPr id="30" name="Rectangle 29"/>
          <p:cNvSpPr/>
          <p:nvPr/>
        </p:nvSpPr>
        <p:spPr>
          <a:xfrm>
            <a:off x="2051720" y="2348880"/>
            <a:ext cx="2376264" cy="2952328"/>
          </a:xfrm>
          <a:prstGeom prst="rect">
            <a:avLst/>
          </a:prstGeom>
          <a:solidFill>
            <a:srgbClr val="C2FFF0">
              <a:alpha val="32157"/>
            </a:srgbClr>
          </a:solidFill>
          <a:ln>
            <a:solidFill>
              <a:srgbClr val="C2FF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427984" y="2348880"/>
            <a:ext cx="2232248" cy="2952328"/>
          </a:xfrm>
          <a:prstGeom prst="rect">
            <a:avLst/>
          </a:prstGeom>
          <a:solidFill>
            <a:srgbClr val="92D050">
              <a:alpha val="32157"/>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6660232" y="2348880"/>
            <a:ext cx="2483768" cy="2952328"/>
          </a:xfrm>
          <a:prstGeom prst="rect">
            <a:avLst/>
          </a:prstGeom>
          <a:solidFill>
            <a:srgbClr val="7030A0">
              <a:alpha val="32157"/>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4581128"/>
            <a:ext cx="2088232"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GB" dirty="0" smtClean="0"/>
          </a:p>
          <a:p>
            <a:pPr algn="ctr"/>
            <a:r>
              <a:rPr lang="en-GB" dirty="0" smtClean="0"/>
              <a:t>Multimodal</a:t>
            </a:r>
          </a:p>
          <a:p>
            <a:pPr algn="ctr"/>
            <a:endParaRPr lang="en-GB" dirty="0"/>
          </a:p>
        </p:txBody>
      </p:sp>
      <p:sp>
        <p:nvSpPr>
          <p:cNvPr id="7" name="TextBox 6"/>
          <p:cNvSpPr txBox="1"/>
          <p:nvPr/>
        </p:nvSpPr>
        <p:spPr>
          <a:xfrm>
            <a:off x="5004048" y="4581128"/>
            <a:ext cx="266429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smtClean="0"/>
              <a:t>Re-engage in immediate locale</a:t>
            </a:r>
          </a:p>
          <a:p>
            <a:pPr algn="ctr"/>
            <a:endParaRPr lang="en-GB" dirty="0"/>
          </a:p>
        </p:txBody>
      </p:sp>
      <p:grpSp>
        <p:nvGrpSpPr>
          <p:cNvPr id="13" name="Group 12"/>
          <p:cNvGrpSpPr/>
          <p:nvPr/>
        </p:nvGrpSpPr>
        <p:grpSpPr>
          <a:xfrm>
            <a:off x="251520" y="5733256"/>
            <a:ext cx="8280920" cy="612648"/>
            <a:chOff x="395536" y="1484784"/>
            <a:chExt cx="8280920" cy="612648"/>
          </a:xfrm>
        </p:grpSpPr>
        <p:sp>
          <p:nvSpPr>
            <p:cNvPr id="14" name="Flowchart: Process 13"/>
            <p:cNvSpPr/>
            <p:nvPr/>
          </p:nvSpPr>
          <p:spPr>
            <a:xfrm>
              <a:off x="395536" y="1484784"/>
              <a:ext cx="1728192" cy="612648"/>
            </a:xfrm>
            <a:prstGeom prst="flowChartProcess">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Literal</a:t>
              </a:r>
              <a:endParaRPr lang="en-GB" sz="2400" dirty="0"/>
            </a:p>
          </p:txBody>
        </p:sp>
        <p:sp>
          <p:nvSpPr>
            <p:cNvPr id="15" name="Flowchart: Process 14"/>
            <p:cNvSpPr/>
            <p:nvPr/>
          </p:nvSpPr>
          <p:spPr>
            <a:xfrm>
              <a:off x="2699792" y="1484784"/>
              <a:ext cx="1584176" cy="612648"/>
            </a:xfrm>
            <a:prstGeom prst="flowChartProcess">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Potential</a:t>
              </a:r>
              <a:endParaRPr lang="en-GB" sz="2400" dirty="0"/>
            </a:p>
          </p:txBody>
        </p:sp>
        <p:sp>
          <p:nvSpPr>
            <p:cNvPr id="16" name="Flowchart: Process 15"/>
            <p:cNvSpPr/>
            <p:nvPr/>
          </p:nvSpPr>
          <p:spPr>
            <a:xfrm>
              <a:off x="4860032" y="1484784"/>
              <a:ext cx="1584176" cy="612648"/>
            </a:xfrm>
            <a:prstGeom prst="flowChartProcess">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Virtual</a:t>
              </a:r>
              <a:endParaRPr lang="en-GB" sz="2400" dirty="0"/>
            </a:p>
          </p:txBody>
        </p:sp>
        <p:sp>
          <p:nvSpPr>
            <p:cNvPr id="17" name="Flowchart: Process 16"/>
            <p:cNvSpPr/>
            <p:nvPr/>
          </p:nvSpPr>
          <p:spPr>
            <a:xfrm>
              <a:off x="7020272" y="1484784"/>
              <a:ext cx="1656184" cy="612648"/>
            </a:xfrm>
            <a:prstGeom prst="flowChartProcess">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Imaginative</a:t>
              </a:r>
              <a:endParaRPr lang="en-GB" sz="2400" dirty="0">
                <a:solidFill>
                  <a:schemeClr val="tx1"/>
                </a:solidFill>
              </a:endParaRPr>
            </a:p>
          </p:txBody>
        </p:sp>
        <p:cxnSp>
          <p:nvCxnSpPr>
            <p:cNvPr id="18" name="Straight Arrow Connector 17"/>
            <p:cNvCxnSpPr>
              <a:stCxn id="14" idx="3"/>
              <a:endCxn id="15" idx="1"/>
            </p:cNvCxnSpPr>
            <p:nvPr/>
          </p:nvCxnSpPr>
          <p:spPr>
            <a:xfrm>
              <a:off x="2123728" y="1791108"/>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5" idx="3"/>
              <a:endCxn id="16" idx="1"/>
            </p:cNvCxnSpPr>
            <p:nvPr/>
          </p:nvCxnSpPr>
          <p:spPr>
            <a:xfrm>
              <a:off x="4283968" y="1791108"/>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6" idx="3"/>
              <a:endCxn id="17" idx="1"/>
            </p:cNvCxnSpPr>
            <p:nvPr/>
          </p:nvCxnSpPr>
          <p:spPr>
            <a:xfrm>
              <a:off x="6444208" y="1791108"/>
              <a:ext cx="57606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sp>
        <p:nvSpPr>
          <p:cNvPr id="21" name="TextBox 20"/>
          <p:cNvSpPr txBox="1"/>
          <p:nvPr/>
        </p:nvSpPr>
        <p:spPr>
          <a:xfrm>
            <a:off x="611560" y="1124744"/>
            <a:ext cx="7848872" cy="830997"/>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Successful at giving-up driving </a:t>
            </a:r>
          </a:p>
          <a:p>
            <a:endParaRPr lang="en-GB" dirty="0"/>
          </a:p>
        </p:txBody>
      </p:sp>
      <p:sp>
        <p:nvSpPr>
          <p:cNvPr id="22" name="TextBox 21"/>
          <p:cNvSpPr txBox="1"/>
          <p:nvPr/>
        </p:nvSpPr>
        <p:spPr>
          <a:xfrm>
            <a:off x="3131840" y="1772816"/>
            <a:ext cx="1872208" cy="1200329"/>
          </a:xfrm>
          <a:prstGeom prst="rect">
            <a:avLst/>
          </a:prstGeom>
          <a:solidFill>
            <a:srgbClr val="FF99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Plan in advance</a:t>
            </a:r>
          </a:p>
          <a:p>
            <a:pPr algn="ctr"/>
            <a:endParaRPr lang="en-GB" dirty="0"/>
          </a:p>
        </p:txBody>
      </p:sp>
      <p:sp>
        <p:nvSpPr>
          <p:cNvPr id="24" name="TextBox 23"/>
          <p:cNvSpPr txBox="1"/>
          <p:nvPr/>
        </p:nvSpPr>
        <p:spPr>
          <a:xfrm>
            <a:off x="3131840" y="2780928"/>
            <a:ext cx="1872208" cy="1200329"/>
          </a:xfrm>
          <a:prstGeom prst="rect">
            <a:avLst/>
          </a:prstGeom>
          <a:solidFill>
            <a:srgbClr val="8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Trial and error</a:t>
            </a:r>
          </a:p>
          <a:p>
            <a:pPr algn="ctr"/>
            <a:endParaRPr lang="en-GB" dirty="0"/>
          </a:p>
        </p:txBody>
      </p:sp>
      <p:sp>
        <p:nvSpPr>
          <p:cNvPr id="25" name="TextBox 24"/>
          <p:cNvSpPr txBox="1"/>
          <p:nvPr/>
        </p:nvSpPr>
        <p:spPr>
          <a:xfrm>
            <a:off x="1835696" y="3789040"/>
            <a:ext cx="4464496" cy="830997"/>
          </a:xfrm>
          <a:prstGeom prst="rect">
            <a:avLst/>
          </a:prstGeom>
          <a:solidFill>
            <a:srgbClr val="0033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t>Support of family and friends</a:t>
            </a:r>
          </a:p>
          <a:p>
            <a:pPr algn="ctr"/>
            <a:endParaRPr lang="en-GB" dirty="0"/>
          </a:p>
        </p:txBody>
      </p:sp>
      <p:sp>
        <p:nvSpPr>
          <p:cNvPr id="26" name="Rectangle 25"/>
          <p:cNvSpPr/>
          <p:nvPr/>
        </p:nvSpPr>
        <p:spPr>
          <a:xfrm>
            <a:off x="6300192" y="2492896"/>
            <a:ext cx="2843808" cy="2062103"/>
          </a:xfrm>
          <a:prstGeom prst="rect">
            <a:avLst/>
          </a:prstGeom>
        </p:spPr>
        <p:txBody>
          <a:bodyPr wrap="square">
            <a:spAutoFit/>
          </a:bodyPr>
          <a:lstStyle/>
          <a:p>
            <a:pPr lvl="0"/>
            <a:r>
              <a:rPr lang="en-GB" sz="1600" i="1" dirty="0" smtClean="0">
                <a:solidFill>
                  <a:srgbClr val="000000"/>
                </a:solidFill>
                <a:latin typeface="Arial" charset="0"/>
                <a:cs typeface="Arial" charset="0"/>
              </a:rPr>
              <a:t>“I’ve re-discovered my local area. Which is great. I forgot what the village has to offer. In fact I think it is better than a few years ago. But not using the car has forced me to use more local things.” (female, aged 75)</a:t>
            </a:r>
          </a:p>
        </p:txBody>
      </p:sp>
      <p:sp>
        <p:nvSpPr>
          <p:cNvPr id="27" name="Rectangle 26"/>
          <p:cNvSpPr/>
          <p:nvPr/>
        </p:nvSpPr>
        <p:spPr>
          <a:xfrm>
            <a:off x="0" y="2708920"/>
            <a:ext cx="2051720" cy="1569660"/>
          </a:xfrm>
          <a:prstGeom prst="rect">
            <a:avLst/>
          </a:prstGeom>
        </p:spPr>
        <p:txBody>
          <a:bodyPr wrap="square">
            <a:spAutoFit/>
          </a:bodyPr>
          <a:lstStyle/>
          <a:p>
            <a:pPr lvl="0"/>
            <a:r>
              <a:rPr lang="en-GB" sz="1600" i="1" dirty="0" smtClean="0">
                <a:solidFill>
                  <a:srgbClr val="000000"/>
                </a:solidFill>
                <a:latin typeface="Arial" charset="0"/>
                <a:cs typeface="Arial" charset="0"/>
              </a:rPr>
              <a:t>“The bus out is a real bit of fun. I go on it with friends... and we have a day out” (female, aged 70)</a:t>
            </a:r>
            <a:endParaRPr lang="en-GB" sz="1600" dirty="0">
              <a:solidFill>
                <a:srgbClr val="000000"/>
              </a:solidFill>
              <a:latin typeface="Arial" charset="0"/>
              <a:cs typeface="Arial" charset="0"/>
            </a:endParaRPr>
          </a:p>
        </p:txBody>
      </p:sp>
      <p:sp>
        <p:nvSpPr>
          <p:cNvPr id="28" name="Rectangle 27"/>
          <p:cNvSpPr/>
          <p:nvPr/>
        </p:nvSpPr>
        <p:spPr>
          <a:xfrm>
            <a:off x="0" y="6381328"/>
            <a:ext cx="9144000" cy="723275"/>
          </a:xfrm>
          <a:prstGeom prst="rect">
            <a:avLst/>
          </a:prstGeom>
        </p:spPr>
        <p:txBody>
          <a:bodyPr wrap="square">
            <a:spAutoFit/>
          </a:bodyPr>
          <a:lstStyle/>
          <a:p>
            <a:pPr lvl="0"/>
            <a:r>
              <a:rPr lang="en-GB" sz="1000" dirty="0" err="1" smtClean="0">
                <a:solidFill>
                  <a:srgbClr val="676767"/>
                </a:solidFill>
                <a:latin typeface="Arial"/>
              </a:rPr>
              <a:t>Musselwhite</a:t>
            </a:r>
            <a:r>
              <a:rPr lang="en-GB" sz="1000" dirty="0" smtClean="0">
                <a:solidFill>
                  <a:srgbClr val="676767"/>
                </a:solidFill>
                <a:latin typeface="Arial"/>
              </a:rPr>
              <a:t>, C.B.A. &amp; Shergold, I. (2013). </a:t>
            </a:r>
            <a:r>
              <a:rPr lang="en-GB" sz="1000" dirty="0" smtClean="0">
                <a:solidFill>
                  <a:srgbClr val="80B548"/>
                </a:solidFill>
                <a:latin typeface="Arial"/>
              </a:rPr>
              <a:t>Examining the process of driving cessation in later life</a:t>
            </a:r>
            <a:r>
              <a:rPr lang="en-GB" sz="1000" dirty="0" smtClean="0">
                <a:solidFill>
                  <a:srgbClr val="676767"/>
                </a:solidFill>
                <a:latin typeface="Arial"/>
              </a:rPr>
              <a:t>. </a:t>
            </a:r>
            <a:r>
              <a:rPr lang="en-GB" sz="1000" i="1" dirty="0" smtClean="0">
                <a:solidFill>
                  <a:srgbClr val="676767"/>
                </a:solidFill>
                <a:latin typeface="Arial"/>
              </a:rPr>
              <a:t>European Journal of Ageing.</a:t>
            </a:r>
            <a:r>
              <a:rPr lang="en-GB" sz="1000" dirty="0" smtClean="0">
                <a:solidFill>
                  <a:srgbClr val="676767"/>
                </a:solidFill>
                <a:latin typeface="Arial"/>
              </a:rPr>
              <a:t> </a:t>
            </a:r>
            <a:r>
              <a:rPr lang="en-GB" sz="1000" b="1" dirty="0" smtClean="0">
                <a:solidFill>
                  <a:srgbClr val="676767"/>
                </a:solidFill>
                <a:latin typeface="Arial"/>
              </a:rPr>
              <a:t>10(2), </a:t>
            </a:r>
            <a:r>
              <a:rPr lang="en-GB" sz="1000" dirty="0" smtClean="0">
                <a:solidFill>
                  <a:srgbClr val="676767"/>
                </a:solidFill>
                <a:latin typeface="Arial"/>
              </a:rPr>
              <a:t>89-100</a:t>
            </a:r>
          </a:p>
          <a:p>
            <a:r>
              <a:rPr lang="en-GB" sz="1000" dirty="0" smtClean="0"/>
              <a:t>Parkhurst, G., Galvin, K., </a:t>
            </a:r>
            <a:r>
              <a:rPr lang="en-GB" sz="1000" dirty="0" err="1" smtClean="0"/>
              <a:t>Musselwhite</a:t>
            </a:r>
            <a:r>
              <a:rPr lang="en-GB" sz="1000" dirty="0" smtClean="0"/>
              <a:t>, C., Phillips, J., Shergold, I., Todres L. (forthcoming) Beyond Transport: Understanding the Role of </a:t>
            </a:r>
            <a:r>
              <a:rPr lang="en-GB" sz="1000" dirty="0" err="1" smtClean="0"/>
              <a:t>Mobilities</a:t>
            </a:r>
            <a:r>
              <a:rPr lang="en-GB" sz="1000" dirty="0" smtClean="0"/>
              <a:t> in Connecting Rural Elders in Civic Society  in </a:t>
            </a:r>
            <a:r>
              <a:rPr lang="en-GB" sz="1000" dirty="0" err="1" smtClean="0"/>
              <a:t>Hennesey</a:t>
            </a:r>
            <a:r>
              <a:rPr lang="en-GB" sz="1000" dirty="0" smtClean="0"/>
              <a:t>, C., Means, R., Burholt, V., (</a:t>
            </a:r>
            <a:r>
              <a:rPr lang="en-GB" sz="1000" dirty="0" err="1" smtClean="0"/>
              <a:t>Eds</a:t>
            </a:r>
            <a:r>
              <a:rPr lang="en-GB" sz="1000" dirty="0" smtClean="0"/>
              <a:t>). </a:t>
            </a:r>
            <a:r>
              <a:rPr lang="en-GB" sz="1000" i="1" dirty="0" smtClean="0"/>
              <a:t>Countryside Connections: Older people, Community and Place in Rural Britain. </a:t>
            </a:r>
            <a:r>
              <a:rPr lang="en-GB" sz="1000" dirty="0" smtClean="0"/>
              <a:t>Policy Press, Bristol</a:t>
            </a:r>
            <a:r>
              <a:rPr lang="en-GB" sz="1000" b="1" dirty="0" smtClean="0"/>
              <a:t>. </a:t>
            </a:r>
            <a:endParaRPr lang="en-GB" sz="1000" dirty="0" smtClean="0"/>
          </a:p>
          <a:p>
            <a:pPr lvl="0"/>
            <a:endParaRPr lang="en-GB" sz="1100" dirty="0">
              <a:solidFill>
                <a:srgbClr val="000000"/>
              </a:solidFill>
              <a:latin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en-US"/>
          </a:p>
        </p:txBody>
      </p:sp>
      <p:sp>
        <p:nvSpPr>
          <p:cNvPr id="123908" name="Rectangle 4"/>
          <p:cNvSpPr>
            <a:spLocks noChangeArrowheads="1"/>
          </p:cNvSpPr>
          <p:nvPr/>
        </p:nvSpPr>
        <p:spPr bwMode="auto">
          <a:xfrm>
            <a:off x="4716016" y="2708920"/>
            <a:ext cx="3996060" cy="1728192"/>
          </a:xfrm>
          <a:prstGeom prst="rect">
            <a:avLst/>
          </a:prstGeom>
          <a:noFill/>
          <a:ln w="9525">
            <a:solidFill>
              <a:srgbClr val="339966"/>
            </a:solidFill>
            <a:prstDash val="lgDash"/>
            <a:miter lim="800000"/>
            <a:headEnd/>
            <a:tailEnd/>
          </a:ln>
          <a:effectLst/>
        </p:spPr>
        <p:txBody>
          <a:bodyPr anchor="ctr"/>
          <a:lstStyle/>
          <a:p>
            <a:pPr algn="ctr"/>
            <a:r>
              <a:rPr lang="en-GB" sz="3600" dirty="0" smtClean="0">
                <a:solidFill>
                  <a:srgbClr val="008000"/>
                </a:solidFill>
                <a:latin typeface="Tahoma" pitchFamily="34" charset="0"/>
              </a:rPr>
              <a:t>You don’t have to use a car but it helps if...</a:t>
            </a:r>
            <a:endParaRPr lang="en-US" sz="3600" dirty="0">
              <a:solidFill>
                <a:srgbClr val="008000"/>
              </a:solidFill>
              <a:latin typeface="Tahoma" pitchFamily="34" charset="0"/>
            </a:endParaRPr>
          </a:p>
        </p:txBody>
      </p:sp>
      <p:pic>
        <p:nvPicPr>
          <p:cNvPr id="7" name="Picture 6" descr="IMG_00000274.jpg"/>
          <p:cNvPicPr>
            <a:picLocks noChangeAspect="1"/>
          </p:cNvPicPr>
          <p:nvPr/>
        </p:nvPicPr>
        <p:blipFill>
          <a:blip r:embed="rId2" cstate="print"/>
          <a:stretch>
            <a:fillRect/>
          </a:stretch>
        </p:blipFill>
        <p:spPr>
          <a:xfrm>
            <a:off x="899592" y="1484784"/>
            <a:ext cx="2900921" cy="515719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 descr="home1"/>
          <p:cNvPicPr>
            <a:picLocks noChangeAspect="1" noChangeArrowheads="1"/>
          </p:cNvPicPr>
          <p:nvPr/>
        </p:nvPicPr>
        <p:blipFill>
          <a:blip r:embed="rId2" cstate="print"/>
          <a:srcRect/>
          <a:stretch>
            <a:fillRect/>
          </a:stretch>
        </p:blipFill>
        <p:spPr bwMode="auto">
          <a:xfrm>
            <a:off x="3635896" y="0"/>
            <a:ext cx="2975425" cy="2060848"/>
          </a:xfrm>
          <a:prstGeom prst="rect">
            <a:avLst/>
          </a:prstGeom>
          <a:noFill/>
        </p:spPr>
      </p:pic>
      <p:pic>
        <p:nvPicPr>
          <p:cNvPr id="16" name="Picture 5" descr="Copenhagen"/>
          <p:cNvPicPr>
            <a:picLocks noChangeAspect="1" noChangeArrowheads="1"/>
          </p:cNvPicPr>
          <p:nvPr/>
        </p:nvPicPr>
        <p:blipFill>
          <a:blip r:embed="rId3" cstate="print"/>
          <a:srcRect/>
          <a:stretch>
            <a:fillRect/>
          </a:stretch>
        </p:blipFill>
        <p:spPr bwMode="auto">
          <a:xfrm>
            <a:off x="4499992" y="1772816"/>
            <a:ext cx="4644008" cy="5656102"/>
          </a:xfrm>
          <a:prstGeom prst="rect">
            <a:avLst/>
          </a:prstGeom>
          <a:noFill/>
        </p:spPr>
      </p:pic>
      <p:pic>
        <p:nvPicPr>
          <p:cNvPr id="17" name="Picture 5" descr="febm 089"/>
          <p:cNvPicPr>
            <a:picLocks noChangeAspect="1" noChangeArrowheads="1"/>
          </p:cNvPicPr>
          <p:nvPr/>
        </p:nvPicPr>
        <p:blipFill>
          <a:blip r:embed="rId4" cstate="print"/>
          <a:srcRect/>
          <a:stretch>
            <a:fillRect/>
          </a:stretch>
        </p:blipFill>
        <p:spPr bwMode="auto">
          <a:xfrm>
            <a:off x="5690441" y="0"/>
            <a:ext cx="3453559" cy="2590764"/>
          </a:xfrm>
          <a:prstGeom prst="rect">
            <a:avLst/>
          </a:prstGeom>
          <a:noFill/>
        </p:spPr>
      </p:pic>
      <p:pic>
        <p:nvPicPr>
          <p:cNvPr id="18" name="Picture 6" descr="10"/>
          <p:cNvPicPr>
            <a:picLocks noChangeAspect="1" noChangeArrowheads="1"/>
          </p:cNvPicPr>
          <p:nvPr/>
        </p:nvPicPr>
        <p:blipFill>
          <a:blip r:embed="rId5" cstate="print"/>
          <a:srcRect/>
          <a:stretch>
            <a:fillRect/>
          </a:stretch>
        </p:blipFill>
        <p:spPr bwMode="auto">
          <a:xfrm>
            <a:off x="0" y="0"/>
            <a:ext cx="3657814" cy="3789040"/>
          </a:xfrm>
          <a:prstGeom prst="rect">
            <a:avLst/>
          </a:prstGeom>
          <a:noFill/>
        </p:spPr>
      </p:pic>
      <p:pic>
        <p:nvPicPr>
          <p:cNvPr id="14" name="Picture 13" descr="april 2012 057.JPG"/>
          <p:cNvPicPr>
            <a:picLocks noChangeAspect="1"/>
          </p:cNvPicPr>
          <p:nvPr/>
        </p:nvPicPr>
        <p:blipFill>
          <a:blip r:embed="rId6" cstate="print"/>
          <a:stretch>
            <a:fillRect/>
          </a:stretch>
        </p:blipFill>
        <p:spPr>
          <a:xfrm>
            <a:off x="0" y="3429000"/>
            <a:ext cx="4572000" cy="3429000"/>
          </a:xfrm>
          <a:prstGeom prst="rect">
            <a:avLst/>
          </a:prstGeom>
        </p:spPr>
      </p:pic>
      <p:sp>
        <p:nvSpPr>
          <p:cNvPr id="5" name="Flowchart: Process 4"/>
          <p:cNvSpPr/>
          <p:nvPr/>
        </p:nvSpPr>
        <p:spPr>
          <a:xfrm>
            <a:off x="251520" y="188640"/>
            <a:ext cx="1728192" cy="1080120"/>
          </a:xfrm>
          <a:prstGeom prst="flowChartProcess">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Literal</a:t>
            </a:r>
            <a:endParaRPr lang="en-GB" sz="2400" dirty="0"/>
          </a:p>
        </p:txBody>
      </p:sp>
      <p:sp>
        <p:nvSpPr>
          <p:cNvPr id="8" name="Flowchart: Process 7"/>
          <p:cNvSpPr/>
          <p:nvPr/>
        </p:nvSpPr>
        <p:spPr>
          <a:xfrm>
            <a:off x="2051720" y="188640"/>
            <a:ext cx="1728192" cy="1080120"/>
          </a:xfrm>
          <a:prstGeom prst="flowChartProcess">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p>
          <a:p>
            <a:pPr algn="ctr"/>
            <a:r>
              <a:rPr lang="en-GB" sz="2400" dirty="0" smtClean="0"/>
              <a:t>Pedestrian</a:t>
            </a:r>
            <a:endParaRPr lang="en-GB" sz="1800" dirty="0" smtClean="0"/>
          </a:p>
          <a:p>
            <a:pPr algn="ctr"/>
            <a:endParaRPr lang="en-GB" sz="1600" dirty="0" smtClean="0"/>
          </a:p>
        </p:txBody>
      </p:sp>
      <p:sp>
        <p:nvSpPr>
          <p:cNvPr id="10" name="Flowchart: Process 9"/>
          <p:cNvSpPr/>
          <p:nvPr/>
        </p:nvSpPr>
        <p:spPr>
          <a:xfrm>
            <a:off x="323528" y="1412776"/>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There is a safe public realm for walking</a:t>
            </a:r>
            <a:endParaRPr lang="en-GB" sz="1600" dirty="0" smtClean="0"/>
          </a:p>
          <a:p>
            <a:pPr algn="ctr"/>
            <a:endParaRPr lang="en-GB" sz="2400" dirty="0"/>
          </a:p>
        </p:txBody>
      </p:sp>
      <p:sp>
        <p:nvSpPr>
          <p:cNvPr id="11" name="Flowchart: Process 10"/>
          <p:cNvSpPr/>
          <p:nvPr/>
        </p:nvSpPr>
        <p:spPr>
          <a:xfrm>
            <a:off x="2915816" y="4013684"/>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Quality, desirable public transport is provided and is accessible</a:t>
            </a:r>
            <a:endParaRPr lang="en-GB" sz="1600" dirty="0" smtClean="0"/>
          </a:p>
          <a:p>
            <a:pPr algn="ctr"/>
            <a:endParaRPr lang="en-GB" sz="2400" dirty="0"/>
          </a:p>
        </p:txBody>
      </p:sp>
      <p:sp>
        <p:nvSpPr>
          <p:cNvPr id="12" name="Flowchart: Process 11"/>
          <p:cNvSpPr/>
          <p:nvPr/>
        </p:nvSpPr>
        <p:spPr>
          <a:xfrm>
            <a:off x="1244992" y="2713230"/>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There is a desirable public realm for walking</a:t>
            </a:r>
            <a:endParaRPr lang="en-GB" sz="1600" dirty="0" smtClean="0"/>
          </a:p>
          <a:p>
            <a:pPr algn="ctr"/>
            <a:endParaRPr lang="en-GB" sz="2400" dirty="0"/>
          </a:p>
        </p:txBody>
      </p:sp>
      <p:sp>
        <p:nvSpPr>
          <p:cNvPr id="13" name="Flowchart: Process 12"/>
          <p:cNvSpPr/>
          <p:nvPr/>
        </p:nvSpPr>
        <p:spPr>
          <a:xfrm>
            <a:off x="4357443" y="5255060"/>
            <a:ext cx="4388538" cy="1422920"/>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Alternatives are available and attractive</a:t>
            </a:r>
          </a:p>
          <a:p>
            <a:pPr algn="ctr"/>
            <a:r>
              <a:rPr lang="en-GB" sz="2000" dirty="0" smtClean="0"/>
              <a:t>Mobility scooters, community transport</a:t>
            </a:r>
            <a:endParaRPr lang="en-GB" sz="1400" dirty="0" smtClean="0"/>
          </a:p>
          <a:p>
            <a:pPr algn="ctr"/>
            <a:endParaRPr lang="en-GB"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0" y="2708920"/>
            <a:ext cx="4392488" cy="3989040"/>
          </a:xfrm>
        </p:spPr>
        <p:txBody>
          <a:bodyPr>
            <a:normAutofit fontScale="85000" lnSpcReduction="20000"/>
          </a:bodyPr>
          <a:lstStyle/>
          <a:p>
            <a:pPr indent="0">
              <a:spcBef>
                <a:spcPts val="1200"/>
              </a:spcBef>
              <a:buNone/>
            </a:pPr>
            <a:r>
              <a:rPr lang="en-GB" sz="2400" dirty="0" smtClean="0">
                <a:solidFill>
                  <a:schemeClr val="tx2"/>
                </a:solidFill>
              </a:rPr>
              <a:t>I kept my driving licence</a:t>
            </a:r>
            <a:r>
              <a:rPr lang="en-GB" sz="2400" dirty="0" smtClean="0"/>
              <a:t>, there is no reason why I shouldn’t.... but I consider that my reflexes aren’t good enough for driving, </a:t>
            </a:r>
            <a:r>
              <a:rPr lang="en-GB" sz="2400" dirty="0" smtClean="0">
                <a:solidFill>
                  <a:schemeClr val="tx2"/>
                </a:solidFill>
              </a:rPr>
              <a:t>I don’t need to drive, she can drive, but I kept my driving licence in case there was an emergency</a:t>
            </a:r>
            <a:r>
              <a:rPr lang="en-GB" sz="2400" dirty="0" smtClean="0"/>
              <a:t> and I had to drive” (Male 80s)</a:t>
            </a:r>
          </a:p>
          <a:p>
            <a:pPr indent="0">
              <a:spcBef>
                <a:spcPts val="1200"/>
              </a:spcBef>
              <a:buNone/>
            </a:pPr>
            <a:r>
              <a:rPr lang="en-GB" sz="2400" dirty="0" smtClean="0"/>
              <a:t>“....it is actually a social thing because you meet up with people and you can sit there and admire the view on the way. It's like being chauffeur-driven on the bus. You can stop for coffee and sandwiches</a:t>
            </a:r>
            <a:r>
              <a:rPr lang="en-GB" sz="2400" dirty="0" smtClean="0">
                <a:solidFill>
                  <a:schemeClr val="tx2"/>
                </a:solidFill>
              </a:rPr>
              <a:t>... I haven’t done it myself</a:t>
            </a:r>
            <a:r>
              <a:rPr lang="en-GB" sz="2400" dirty="0" smtClean="0"/>
              <a:t>. (Male late 60s)</a:t>
            </a:r>
          </a:p>
        </p:txBody>
      </p:sp>
      <p:sp>
        <p:nvSpPr>
          <p:cNvPr id="4" name="Flowchart: Process 3"/>
          <p:cNvSpPr/>
          <p:nvPr/>
        </p:nvSpPr>
        <p:spPr>
          <a:xfrm>
            <a:off x="0" y="0"/>
            <a:ext cx="1691680" cy="1340768"/>
          </a:xfrm>
          <a:prstGeom prst="flowChartProcess">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Potential</a:t>
            </a:r>
            <a:endParaRPr lang="en-GB" sz="2400" dirty="0"/>
          </a:p>
        </p:txBody>
      </p:sp>
      <p:sp>
        <p:nvSpPr>
          <p:cNvPr id="6" name="Content Placeholder 2"/>
          <p:cNvSpPr txBox="1">
            <a:spLocks/>
          </p:cNvSpPr>
          <p:nvPr/>
        </p:nvSpPr>
        <p:spPr>
          <a:xfrm>
            <a:off x="0" y="2132856"/>
            <a:ext cx="4644008" cy="4725144"/>
          </a:xfrm>
          <a:prstGeom prst="rect">
            <a:avLst/>
          </a:prstGeom>
        </p:spPr>
        <p:txBody>
          <a:bodyPr>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Metz (2000)</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Use if necessary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Drive few miles but keep car despite cost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1" u="none" strike="noStrike" kern="0" cap="none" spc="0" normalizeH="0" baseline="0" noProof="0" dirty="0" smtClean="0">
                <a:ln>
                  <a:noFill/>
                </a:ln>
                <a:solidFill>
                  <a:srgbClr val="FF0000"/>
                </a:solidFill>
                <a:effectLst/>
                <a:uLnTx/>
                <a:uFillTx/>
                <a:latin typeface="+mn-lt"/>
              </a:rPr>
              <a:t>“potential travel - knowing that a trip could be made even if not actually undertaken”</a:t>
            </a:r>
            <a:r>
              <a:rPr kumimoji="0" lang="en-GB" sz="2800" b="0" i="0" u="none" strike="noStrike" kern="0" cap="none" spc="0" normalizeH="0" baseline="0" noProof="0" dirty="0" smtClean="0">
                <a:ln>
                  <a:noFill/>
                </a:ln>
                <a:solidFill>
                  <a:srgbClr val="FF0000"/>
                </a:solidFill>
                <a:effectLst/>
                <a:uLnTx/>
                <a:uFillTx/>
                <a:latin typeface="+mn-lt"/>
              </a:rPr>
              <a:t> is an important element of mobility. (pg 150)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Davey (2007)</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rgbClr val="FF0000"/>
                </a:solidFill>
                <a:effectLst/>
                <a:uLnTx/>
                <a:uFillTx/>
                <a:latin typeface="+mn-lt"/>
              </a:rPr>
              <a:t>the possible need to travel at short notice to respond to family emergencies, or “journeys ‘on a whim’ for pleasure or aesthetic enjoyment”.  (pg. 50)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Andrews (2011) – free bus pass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rPr>
              <a:t>it works someway to creating a sense of freedom and independence for travel unconstrained by financial burden.</a:t>
            </a:r>
          </a:p>
        </p:txBody>
      </p:sp>
      <p:sp>
        <p:nvSpPr>
          <p:cNvPr id="7" name="Flowchart: Process 6"/>
          <p:cNvSpPr/>
          <p:nvPr/>
        </p:nvSpPr>
        <p:spPr>
          <a:xfrm>
            <a:off x="1691680" y="0"/>
            <a:ext cx="4355976" cy="1340768"/>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Alternatives consider the immediacy of the car</a:t>
            </a:r>
            <a:endParaRPr lang="en-GB" sz="1600" dirty="0" smtClean="0"/>
          </a:p>
          <a:p>
            <a:pPr algn="ctr"/>
            <a:endParaRPr lang="en-GB"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idx="1"/>
          </p:nvPr>
        </p:nvSpPr>
        <p:spPr>
          <a:xfrm>
            <a:off x="381000" y="1219200"/>
            <a:ext cx="8229600" cy="4114800"/>
          </a:xfrm>
        </p:spPr>
        <p:txBody>
          <a:bodyPr/>
          <a:lstStyle/>
          <a:p>
            <a:pPr>
              <a:buFontTx/>
              <a:buNone/>
            </a:pPr>
            <a:endParaRPr lang="en-GB"/>
          </a:p>
        </p:txBody>
      </p:sp>
      <p:sp>
        <p:nvSpPr>
          <p:cNvPr id="74755" name="AutoShape 3"/>
          <p:cNvSpPr>
            <a:spLocks noChangeAspect="1" noChangeArrowheads="1"/>
          </p:cNvSpPr>
          <p:nvPr/>
        </p:nvSpPr>
        <p:spPr bwMode="auto">
          <a:xfrm>
            <a:off x="250825" y="981075"/>
            <a:ext cx="8570913" cy="5689600"/>
          </a:xfrm>
          <a:prstGeom prst="rect">
            <a:avLst/>
          </a:prstGeom>
          <a:solidFill>
            <a:srgbClr val="CCFFCC"/>
          </a:solidFill>
          <a:ln w="9525">
            <a:solidFill>
              <a:srgbClr val="000000"/>
            </a:solidFill>
            <a:miter lim="800000"/>
            <a:headEnd/>
            <a:tailEnd/>
          </a:ln>
        </p:spPr>
        <p:txBody>
          <a:bodyPr/>
          <a:lstStyle/>
          <a:p>
            <a:endParaRPr lang="en-GB"/>
          </a:p>
        </p:txBody>
      </p:sp>
      <p:sp>
        <p:nvSpPr>
          <p:cNvPr id="74756" name="AutoShape 4"/>
          <p:cNvSpPr>
            <a:spLocks noChangeArrowheads="1"/>
          </p:cNvSpPr>
          <p:nvPr/>
        </p:nvSpPr>
        <p:spPr bwMode="auto">
          <a:xfrm>
            <a:off x="1860550" y="1250950"/>
            <a:ext cx="4873625" cy="5148263"/>
          </a:xfrm>
          <a:prstGeom prst="triangle">
            <a:avLst>
              <a:gd name="adj" fmla="val 50000"/>
            </a:avLst>
          </a:prstGeom>
          <a:solidFill>
            <a:srgbClr val="CC99FF"/>
          </a:solidFill>
          <a:ln w="9525">
            <a:solidFill>
              <a:srgbClr val="000000"/>
            </a:solidFill>
            <a:miter lim="800000"/>
            <a:headEnd/>
            <a:tailEnd/>
          </a:ln>
        </p:spPr>
        <p:txBody>
          <a:bodyPr/>
          <a:lstStyle/>
          <a:p>
            <a:endParaRPr lang="en-GB"/>
          </a:p>
        </p:txBody>
      </p:sp>
      <p:sp>
        <p:nvSpPr>
          <p:cNvPr id="74757" name="Text Box 5"/>
          <p:cNvSpPr txBox="1">
            <a:spLocks noChangeArrowheads="1"/>
          </p:cNvSpPr>
          <p:nvPr/>
        </p:nvSpPr>
        <p:spPr bwMode="auto">
          <a:xfrm>
            <a:off x="1512888" y="5013325"/>
            <a:ext cx="5741987" cy="990600"/>
          </a:xfrm>
          <a:prstGeom prst="rect">
            <a:avLst/>
          </a:prstGeom>
          <a:solidFill>
            <a:srgbClr val="FF99CC"/>
          </a:solidFill>
          <a:ln w="9525">
            <a:solidFill>
              <a:srgbClr val="000000"/>
            </a:solidFill>
            <a:miter lim="800000"/>
            <a:headEnd/>
            <a:tailEnd/>
          </a:ln>
        </p:spPr>
        <p:txBody>
          <a:bodyPr/>
          <a:lstStyle/>
          <a:p>
            <a:pPr algn="ctr" eaLnBrk="0" hangingPunct="0"/>
            <a:r>
              <a:rPr lang="en-US" b="1">
                <a:effectLst>
                  <a:outerShdw blurRad="38100" dist="38100" dir="2700000" algn="tl">
                    <a:srgbClr val="FFFFFF"/>
                  </a:outerShdw>
                </a:effectLst>
                <a:latin typeface="Tahoma" pitchFamily="34" charset="0"/>
              </a:rPr>
              <a:t>PRIMARY TRAVEL NEEDS</a:t>
            </a:r>
          </a:p>
          <a:p>
            <a:pPr algn="ctr" eaLnBrk="0" hangingPunct="0"/>
            <a:r>
              <a:rPr lang="en-US" b="1">
                <a:effectLst>
                  <a:outerShdw blurRad="38100" dist="38100" dir="2700000" algn="tl">
                    <a:srgbClr val="FFFFFF"/>
                  </a:outerShdw>
                </a:effectLst>
                <a:latin typeface="Tahoma" pitchFamily="34" charset="0"/>
              </a:rPr>
              <a:t>Practical Needs</a:t>
            </a:r>
          </a:p>
          <a:p>
            <a:pPr algn="ctr" eaLnBrk="0" hangingPunct="0"/>
            <a:r>
              <a:rPr lang="en-US" sz="1600">
                <a:latin typeface="Tahoma" pitchFamily="34" charset="0"/>
              </a:rPr>
              <a:t>Make appointments, access shops and services, work</a:t>
            </a:r>
          </a:p>
        </p:txBody>
      </p:sp>
      <p:sp>
        <p:nvSpPr>
          <p:cNvPr id="74758" name="Text Box 6"/>
          <p:cNvSpPr txBox="1">
            <a:spLocks noChangeArrowheads="1"/>
          </p:cNvSpPr>
          <p:nvPr/>
        </p:nvSpPr>
        <p:spPr bwMode="auto">
          <a:xfrm>
            <a:off x="1512888" y="3627438"/>
            <a:ext cx="5741987" cy="989012"/>
          </a:xfrm>
          <a:prstGeom prst="rect">
            <a:avLst/>
          </a:prstGeom>
          <a:solidFill>
            <a:srgbClr val="FFCC99"/>
          </a:solidFill>
          <a:ln w="9525">
            <a:solidFill>
              <a:srgbClr val="000000"/>
            </a:solidFill>
            <a:miter lim="800000"/>
            <a:headEnd/>
            <a:tailEnd/>
          </a:ln>
        </p:spPr>
        <p:txBody>
          <a:bodyPr/>
          <a:lstStyle/>
          <a:p>
            <a:pPr algn="ctr" eaLnBrk="0" hangingPunct="0"/>
            <a:r>
              <a:rPr lang="en-US" b="1">
                <a:effectLst>
                  <a:outerShdw blurRad="38100" dist="38100" dir="2700000" algn="tl">
                    <a:srgbClr val="FFFFFF"/>
                  </a:outerShdw>
                </a:effectLst>
                <a:latin typeface="Tahoma" pitchFamily="34" charset="0"/>
              </a:rPr>
              <a:t>SECONDARY TRAVEL NEEDS</a:t>
            </a:r>
          </a:p>
          <a:p>
            <a:pPr algn="ctr" eaLnBrk="0" hangingPunct="0"/>
            <a:r>
              <a:rPr lang="en-US" b="1">
                <a:effectLst>
                  <a:outerShdw blurRad="38100" dist="38100" dir="2700000" algn="tl">
                    <a:srgbClr val="FFFFFF"/>
                  </a:outerShdw>
                </a:effectLst>
                <a:latin typeface="Tahoma" pitchFamily="34" charset="0"/>
              </a:rPr>
              <a:t>Social Needs</a:t>
            </a:r>
          </a:p>
          <a:p>
            <a:pPr algn="ctr" eaLnBrk="0" hangingPunct="0"/>
            <a:r>
              <a:rPr lang="en-US" sz="1600">
                <a:latin typeface="Tahoma" pitchFamily="34" charset="0"/>
              </a:rPr>
              <a:t>The need for independence, control, status, roles</a:t>
            </a:r>
          </a:p>
        </p:txBody>
      </p:sp>
      <p:sp>
        <p:nvSpPr>
          <p:cNvPr id="74759" name="Text Box 7"/>
          <p:cNvSpPr txBox="1">
            <a:spLocks noChangeArrowheads="1"/>
          </p:cNvSpPr>
          <p:nvPr/>
        </p:nvSpPr>
        <p:spPr bwMode="auto">
          <a:xfrm>
            <a:off x="1512888" y="2241550"/>
            <a:ext cx="5741987" cy="989013"/>
          </a:xfrm>
          <a:prstGeom prst="rect">
            <a:avLst/>
          </a:prstGeom>
          <a:solidFill>
            <a:srgbClr val="99CCFF"/>
          </a:solidFill>
          <a:ln w="9525">
            <a:solidFill>
              <a:srgbClr val="000000"/>
            </a:solidFill>
            <a:miter lim="800000"/>
            <a:headEnd/>
            <a:tailEnd/>
          </a:ln>
        </p:spPr>
        <p:txBody>
          <a:bodyPr/>
          <a:lstStyle/>
          <a:p>
            <a:pPr algn="ctr" eaLnBrk="0" hangingPunct="0"/>
            <a:r>
              <a:rPr lang="en-US" b="1">
                <a:effectLst>
                  <a:outerShdw blurRad="38100" dist="38100" dir="2700000" algn="tl">
                    <a:srgbClr val="FFFFFF"/>
                  </a:outerShdw>
                </a:effectLst>
                <a:latin typeface="Tahoma" pitchFamily="34" charset="0"/>
              </a:rPr>
              <a:t>TERTIARY TRAVEL NEEDS</a:t>
            </a:r>
          </a:p>
          <a:p>
            <a:pPr algn="ctr" eaLnBrk="0" hangingPunct="0"/>
            <a:r>
              <a:rPr lang="en-US" b="1">
                <a:effectLst>
                  <a:outerShdw blurRad="38100" dist="38100" dir="2700000" algn="tl">
                    <a:srgbClr val="FFFFFF"/>
                  </a:outerShdw>
                </a:effectLst>
                <a:latin typeface="Tahoma" pitchFamily="34" charset="0"/>
              </a:rPr>
              <a:t>Aesthetic Needs</a:t>
            </a:r>
          </a:p>
          <a:p>
            <a:pPr algn="ctr" eaLnBrk="0" hangingPunct="0"/>
            <a:r>
              <a:rPr lang="en-US" sz="1600">
                <a:latin typeface="Tahoma" pitchFamily="34" charset="0"/>
              </a:rPr>
              <a:t>The need for relaxation, visit nature, test cognitive skills</a:t>
            </a:r>
          </a:p>
        </p:txBody>
      </p:sp>
      <p:sp>
        <p:nvSpPr>
          <p:cNvPr id="74760" name="Text Box 8"/>
          <p:cNvSpPr txBox="1">
            <a:spLocks noChangeArrowheads="1"/>
          </p:cNvSpPr>
          <p:nvPr/>
        </p:nvSpPr>
        <p:spPr bwMode="auto">
          <a:xfrm>
            <a:off x="7429500" y="5013325"/>
            <a:ext cx="1217613" cy="990600"/>
          </a:xfrm>
          <a:prstGeom prst="rect">
            <a:avLst/>
          </a:prstGeom>
          <a:noFill/>
          <a:ln w="9525">
            <a:noFill/>
            <a:miter lim="800000"/>
            <a:headEnd/>
            <a:tailEnd/>
          </a:ln>
        </p:spPr>
        <p:txBody>
          <a:bodyPr/>
          <a:lstStyle/>
          <a:p>
            <a:pPr eaLnBrk="0" hangingPunct="0"/>
            <a:r>
              <a:rPr lang="en-US" sz="1200">
                <a:latin typeface="Tahoma" pitchFamily="34" charset="0"/>
              </a:rPr>
              <a:t>Most awareness</a:t>
            </a:r>
            <a:endParaRPr lang="en-US" sz="2400">
              <a:latin typeface="Tahoma" pitchFamily="34" charset="0"/>
            </a:endParaRPr>
          </a:p>
        </p:txBody>
      </p:sp>
      <p:sp>
        <p:nvSpPr>
          <p:cNvPr id="74761" name="Text Box 9"/>
          <p:cNvSpPr txBox="1">
            <a:spLocks noChangeArrowheads="1"/>
          </p:cNvSpPr>
          <p:nvPr/>
        </p:nvSpPr>
        <p:spPr bwMode="auto">
          <a:xfrm>
            <a:off x="7429500" y="2241550"/>
            <a:ext cx="1217613" cy="989013"/>
          </a:xfrm>
          <a:prstGeom prst="rect">
            <a:avLst/>
          </a:prstGeom>
          <a:noFill/>
          <a:ln w="9525">
            <a:noFill/>
            <a:miter lim="800000"/>
            <a:headEnd/>
            <a:tailEnd/>
          </a:ln>
        </p:spPr>
        <p:txBody>
          <a:bodyPr/>
          <a:lstStyle/>
          <a:p>
            <a:pPr eaLnBrk="0" hangingPunct="0"/>
            <a:r>
              <a:rPr lang="en-US" sz="1200">
                <a:latin typeface="Tahoma" pitchFamily="34" charset="0"/>
              </a:rPr>
              <a:t>Least awareness</a:t>
            </a:r>
            <a:endParaRPr lang="en-US" sz="2400">
              <a:latin typeface="Tahoma" pitchFamily="34" charset="0"/>
            </a:endParaRPr>
          </a:p>
        </p:txBody>
      </p:sp>
      <p:sp>
        <p:nvSpPr>
          <p:cNvPr id="74762" name="Line 10"/>
          <p:cNvSpPr>
            <a:spLocks noChangeShapeType="1"/>
          </p:cNvSpPr>
          <p:nvPr/>
        </p:nvSpPr>
        <p:spPr bwMode="auto">
          <a:xfrm flipV="1">
            <a:off x="7740650" y="2924175"/>
            <a:ext cx="0" cy="1782763"/>
          </a:xfrm>
          <a:prstGeom prst="line">
            <a:avLst/>
          </a:prstGeom>
          <a:noFill/>
          <a:ln w="9525">
            <a:solidFill>
              <a:srgbClr val="000000"/>
            </a:solidFill>
            <a:prstDash val="lgDash"/>
            <a:round/>
            <a:headEnd/>
            <a:tailEnd type="triangle" w="med" len="med"/>
          </a:ln>
        </p:spPr>
        <p:txBody>
          <a:bodyPr/>
          <a:lstStyle/>
          <a:p>
            <a:endParaRPr lang="en-GB"/>
          </a:p>
        </p:txBody>
      </p:sp>
      <p:sp>
        <p:nvSpPr>
          <p:cNvPr id="74764" name="Text Box 12"/>
          <p:cNvSpPr txBox="1">
            <a:spLocks noChangeArrowheads="1"/>
          </p:cNvSpPr>
          <p:nvPr/>
        </p:nvSpPr>
        <p:spPr bwMode="auto">
          <a:xfrm>
            <a:off x="251520" y="3789040"/>
            <a:ext cx="1584325" cy="646331"/>
          </a:xfrm>
          <a:prstGeom prst="rect">
            <a:avLst/>
          </a:prstGeom>
          <a:solidFill>
            <a:schemeClr val="folHlink"/>
          </a:solidFill>
          <a:ln w="9525">
            <a:noFill/>
            <a:miter lim="800000"/>
            <a:headEnd/>
            <a:tailEnd/>
          </a:ln>
          <a:effectLst/>
        </p:spPr>
        <p:txBody>
          <a:bodyPr>
            <a:spAutoFit/>
          </a:bodyPr>
          <a:lstStyle/>
          <a:p>
            <a:pPr>
              <a:spcBef>
                <a:spcPct val="50000"/>
              </a:spcBef>
            </a:pPr>
            <a:r>
              <a:rPr lang="en-GB" sz="1800" dirty="0"/>
              <a:t>Social networking</a:t>
            </a:r>
            <a:endParaRPr lang="en-US" sz="1800" dirty="0"/>
          </a:p>
        </p:txBody>
      </p:sp>
      <p:sp>
        <p:nvSpPr>
          <p:cNvPr id="74765" name="Text Box 13"/>
          <p:cNvSpPr txBox="1">
            <a:spLocks noChangeArrowheads="1"/>
          </p:cNvSpPr>
          <p:nvPr/>
        </p:nvSpPr>
        <p:spPr bwMode="auto">
          <a:xfrm>
            <a:off x="250825" y="5229225"/>
            <a:ext cx="1584325" cy="1477328"/>
          </a:xfrm>
          <a:prstGeom prst="rect">
            <a:avLst/>
          </a:prstGeom>
          <a:solidFill>
            <a:schemeClr val="folHlink"/>
          </a:solidFill>
          <a:ln w="9525">
            <a:noFill/>
            <a:miter lim="800000"/>
            <a:headEnd/>
            <a:tailEnd/>
          </a:ln>
          <a:effectLst/>
        </p:spPr>
        <p:txBody>
          <a:bodyPr>
            <a:spAutoFit/>
          </a:bodyPr>
          <a:lstStyle/>
          <a:p>
            <a:pPr>
              <a:spcBef>
                <a:spcPct val="50000"/>
              </a:spcBef>
            </a:pPr>
            <a:r>
              <a:rPr lang="en-GB" sz="1800" dirty="0"/>
              <a:t>Shopping online</a:t>
            </a:r>
          </a:p>
          <a:p>
            <a:pPr>
              <a:spcBef>
                <a:spcPct val="50000"/>
              </a:spcBef>
            </a:pPr>
            <a:r>
              <a:rPr lang="en-GB" sz="1800" dirty="0"/>
              <a:t>E-health</a:t>
            </a:r>
          </a:p>
          <a:p>
            <a:pPr>
              <a:spcBef>
                <a:spcPct val="50000"/>
              </a:spcBef>
            </a:pPr>
            <a:r>
              <a:rPr lang="en-GB" sz="1800" dirty="0"/>
              <a:t>Tele-working</a:t>
            </a:r>
            <a:endParaRPr lang="en-US" sz="1800" dirty="0"/>
          </a:p>
        </p:txBody>
      </p:sp>
      <p:sp>
        <p:nvSpPr>
          <p:cNvPr id="74766" name="Text Box 14"/>
          <p:cNvSpPr txBox="1">
            <a:spLocks noChangeArrowheads="1"/>
          </p:cNvSpPr>
          <p:nvPr/>
        </p:nvSpPr>
        <p:spPr bwMode="auto">
          <a:xfrm>
            <a:off x="323850" y="2133600"/>
            <a:ext cx="1584325" cy="1061829"/>
          </a:xfrm>
          <a:prstGeom prst="rect">
            <a:avLst/>
          </a:prstGeom>
          <a:solidFill>
            <a:schemeClr val="folHlink"/>
          </a:solidFill>
          <a:ln w="9525">
            <a:noFill/>
            <a:miter lim="800000"/>
            <a:headEnd/>
            <a:tailEnd/>
          </a:ln>
          <a:effectLst/>
        </p:spPr>
        <p:txBody>
          <a:bodyPr>
            <a:spAutoFit/>
          </a:bodyPr>
          <a:lstStyle/>
          <a:p>
            <a:pPr>
              <a:spcBef>
                <a:spcPct val="50000"/>
              </a:spcBef>
            </a:pPr>
            <a:r>
              <a:rPr lang="en-GB" sz="1800" dirty="0"/>
              <a:t>Webcams</a:t>
            </a:r>
          </a:p>
          <a:p>
            <a:pPr>
              <a:spcBef>
                <a:spcPct val="50000"/>
              </a:spcBef>
            </a:pPr>
            <a:r>
              <a:rPr lang="en-GB" sz="1800" dirty="0"/>
              <a:t>Virtual Environments</a:t>
            </a:r>
            <a:endParaRPr lang="en-US" sz="1800" dirty="0"/>
          </a:p>
        </p:txBody>
      </p:sp>
      <p:sp>
        <p:nvSpPr>
          <p:cNvPr id="15" name="Flowchart: Process 14"/>
          <p:cNvSpPr/>
          <p:nvPr/>
        </p:nvSpPr>
        <p:spPr>
          <a:xfrm>
            <a:off x="0" y="0"/>
            <a:ext cx="1619672" cy="1340768"/>
          </a:xfrm>
          <a:prstGeom prst="flowChartProcess">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Virtual</a:t>
            </a:r>
            <a:endParaRPr lang="en-GB" sz="2400" dirty="0"/>
          </a:p>
        </p:txBody>
      </p:sp>
      <p:sp>
        <p:nvSpPr>
          <p:cNvPr id="16" name="Flowchart: Process 15"/>
          <p:cNvSpPr/>
          <p:nvPr/>
        </p:nvSpPr>
        <p:spPr>
          <a:xfrm>
            <a:off x="1619672" y="0"/>
            <a:ext cx="4355976" cy="1340768"/>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There are replacements on the Internet to reduce actual mobility</a:t>
            </a:r>
            <a:endParaRPr lang="en-GB" sz="1600" dirty="0" smtClean="0"/>
          </a:p>
          <a:p>
            <a:pPr algn="ctr"/>
            <a:endParaRPr lang="en-GB" sz="2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179512" y="188640"/>
            <a:ext cx="3600400" cy="3240360"/>
          </a:xfrm>
        </p:spPr>
        <p:style>
          <a:lnRef idx="2">
            <a:schemeClr val="accent4">
              <a:shade val="50000"/>
            </a:schemeClr>
          </a:lnRef>
          <a:fillRef idx="1">
            <a:schemeClr val="accent4"/>
          </a:fillRef>
          <a:effectRef idx="0">
            <a:schemeClr val="accent4"/>
          </a:effectRef>
          <a:fontRef idx="minor">
            <a:schemeClr val="lt1"/>
          </a:fontRef>
        </p:style>
        <p:txBody>
          <a:bodyPr/>
          <a:lstStyle/>
          <a:p>
            <a:pPr>
              <a:buFontTx/>
              <a:buNone/>
            </a:pPr>
            <a:r>
              <a:rPr lang="en-GB" sz="2800" dirty="0"/>
              <a:t>Potential</a:t>
            </a:r>
          </a:p>
          <a:p>
            <a:r>
              <a:rPr lang="en-GB" sz="2000" dirty="0"/>
              <a:t>Increase in technology and networking</a:t>
            </a:r>
          </a:p>
          <a:p>
            <a:r>
              <a:rPr lang="en-GB" sz="2000" dirty="0"/>
              <a:t>Increased accessibility</a:t>
            </a:r>
          </a:p>
          <a:p>
            <a:r>
              <a:rPr lang="en-GB" sz="2000" dirty="0"/>
              <a:t>Increased use – buying, talking, making friends, “visiting”, watching, interacting</a:t>
            </a:r>
          </a:p>
          <a:p>
            <a:r>
              <a:rPr lang="en-GB" sz="2000" dirty="0"/>
              <a:t>Own </a:t>
            </a:r>
            <a:r>
              <a:rPr lang="en-GB" sz="2000" dirty="0" smtClean="0"/>
              <a:t>time</a:t>
            </a:r>
            <a:endParaRPr lang="en-GB" sz="2000" dirty="0"/>
          </a:p>
        </p:txBody>
      </p:sp>
      <p:sp>
        <p:nvSpPr>
          <p:cNvPr id="76804" name="Rectangle 4"/>
          <p:cNvSpPr>
            <a:spLocks noChangeArrowheads="1"/>
          </p:cNvSpPr>
          <p:nvPr/>
        </p:nvSpPr>
        <p:spPr bwMode="auto">
          <a:xfrm>
            <a:off x="179512" y="3545632"/>
            <a:ext cx="3672408" cy="331236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342900" indent="-342900">
              <a:spcBef>
                <a:spcPct val="20000"/>
              </a:spcBef>
              <a:buClr>
                <a:srgbClr val="008000"/>
              </a:buClr>
            </a:pPr>
            <a:r>
              <a:rPr lang="en-GB" sz="3200" dirty="0">
                <a:solidFill>
                  <a:srgbClr val="000000"/>
                </a:solidFill>
              </a:rPr>
              <a:t>Challenges</a:t>
            </a:r>
          </a:p>
          <a:p>
            <a:pPr marL="342900" indent="-342900">
              <a:spcBef>
                <a:spcPct val="20000"/>
              </a:spcBef>
              <a:buClr>
                <a:srgbClr val="008000"/>
              </a:buClr>
              <a:buFontTx/>
              <a:buChar char="•"/>
            </a:pPr>
            <a:r>
              <a:rPr lang="en-GB" sz="2000" dirty="0">
                <a:solidFill>
                  <a:srgbClr val="000000"/>
                </a:solidFill>
              </a:rPr>
              <a:t>What is missing from the “virtual” world compared to “reality”?</a:t>
            </a:r>
          </a:p>
          <a:p>
            <a:pPr marL="742950" lvl="1" indent="-285750">
              <a:spcBef>
                <a:spcPct val="20000"/>
              </a:spcBef>
              <a:buClr>
                <a:srgbClr val="008000"/>
              </a:buClr>
              <a:buFontTx/>
              <a:buChar char="–"/>
            </a:pPr>
            <a:r>
              <a:rPr lang="en-GB" sz="1800" dirty="0">
                <a:solidFill>
                  <a:srgbClr val="000000"/>
                </a:solidFill>
              </a:rPr>
              <a:t>Touch, smell, sense, continuity, impression managed, staged </a:t>
            </a:r>
            <a:endParaRPr lang="en-GB" sz="1800" dirty="0" smtClean="0">
              <a:solidFill>
                <a:srgbClr val="000000"/>
              </a:solidFill>
            </a:endParaRPr>
          </a:p>
          <a:p>
            <a:pPr marL="742950" lvl="1" indent="-285750">
              <a:spcBef>
                <a:spcPct val="20000"/>
              </a:spcBef>
              <a:buClr>
                <a:srgbClr val="008000"/>
              </a:buClr>
              <a:buFontTx/>
              <a:buChar char="–"/>
            </a:pPr>
            <a:r>
              <a:rPr lang="en-GB" sz="1800" dirty="0" smtClean="0">
                <a:solidFill>
                  <a:srgbClr val="000000"/>
                </a:solidFill>
              </a:rPr>
              <a:t>Informal, random, chance meetings</a:t>
            </a:r>
            <a:endParaRPr lang="en-GB" sz="1800" dirty="0">
              <a:solidFill>
                <a:srgbClr val="000000"/>
              </a:solidFill>
            </a:endParaRPr>
          </a:p>
          <a:p>
            <a:pPr marL="342900" indent="-342900">
              <a:spcBef>
                <a:spcPct val="20000"/>
              </a:spcBef>
              <a:buClr>
                <a:srgbClr val="008000"/>
              </a:buClr>
              <a:buFontTx/>
              <a:buChar char="•"/>
            </a:pPr>
            <a:r>
              <a:rPr lang="en-GB" sz="2000" dirty="0">
                <a:solidFill>
                  <a:srgbClr val="000000"/>
                </a:solidFill>
              </a:rPr>
              <a:t>Equal access?</a:t>
            </a:r>
          </a:p>
          <a:p>
            <a:pPr marL="342900" indent="-342900">
              <a:spcBef>
                <a:spcPct val="20000"/>
              </a:spcBef>
              <a:buClr>
                <a:srgbClr val="008000"/>
              </a:buClr>
              <a:buFontTx/>
              <a:buChar char="•"/>
            </a:pPr>
            <a:endParaRPr lang="en-US" sz="2400" dirty="0">
              <a:solidFill>
                <a:srgbClr val="000000"/>
              </a:solidFill>
            </a:endParaRPr>
          </a:p>
        </p:txBody>
      </p:sp>
      <p:sp>
        <p:nvSpPr>
          <p:cNvPr id="5" name="Flowchart: Process 4"/>
          <p:cNvSpPr/>
          <p:nvPr/>
        </p:nvSpPr>
        <p:spPr>
          <a:xfrm>
            <a:off x="2699792" y="116632"/>
            <a:ext cx="1584176" cy="612648"/>
          </a:xfrm>
          <a:prstGeom prst="flowChartProcess">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Virtual</a:t>
            </a:r>
            <a:endParaRPr lang="en-GB" sz="2400" dirty="0"/>
          </a:p>
        </p:txBody>
      </p:sp>
      <p:pic>
        <p:nvPicPr>
          <p:cNvPr id="2050" name="Picture 2"/>
          <p:cNvPicPr>
            <a:picLocks noChangeAspect="1" noChangeArrowheads="1"/>
          </p:cNvPicPr>
          <p:nvPr/>
        </p:nvPicPr>
        <p:blipFill>
          <a:blip r:embed="rId2" cstate="print"/>
          <a:srcRect/>
          <a:stretch>
            <a:fillRect/>
          </a:stretch>
        </p:blipFill>
        <p:spPr bwMode="auto">
          <a:xfrm>
            <a:off x="3930600" y="3645024"/>
            <a:ext cx="5213400" cy="172402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995936" y="1196752"/>
            <a:ext cx="4700389" cy="1308076"/>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4067944" y="2636912"/>
            <a:ext cx="4361681" cy="500786"/>
          </a:xfrm>
          <a:prstGeom prst="rect">
            <a:avLst/>
          </a:prstGeom>
          <a:noFill/>
          <a:ln w="9525">
            <a:noFill/>
            <a:miter lim="800000"/>
            <a:headEnd/>
            <a:tailEnd/>
          </a:ln>
        </p:spPr>
      </p:pic>
      <p:sp>
        <p:nvSpPr>
          <p:cNvPr id="10" name="Rectangle 9"/>
          <p:cNvSpPr/>
          <p:nvPr/>
        </p:nvSpPr>
        <p:spPr>
          <a:xfrm>
            <a:off x="3923928" y="5842337"/>
            <a:ext cx="493204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smtClean="0"/>
              <a:t>Parkhurst, G., Galvin, K., </a:t>
            </a:r>
            <a:r>
              <a:rPr lang="en-GB" sz="1200" dirty="0" err="1" smtClean="0"/>
              <a:t>Musselwhite</a:t>
            </a:r>
            <a:r>
              <a:rPr lang="en-GB" sz="1200" dirty="0" smtClean="0"/>
              <a:t>, C., Phillips, J., Shergold, I., Todres L. (forthcoming) Beyond Transport: Understanding the Role of </a:t>
            </a:r>
            <a:r>
              <a:rPr lang="en-GB" sz="1200" dirty="0" err="1" smtClean="0"/>
              <a:t>Mobilities</a:t>
            </a:r>
            <a:r>
              <a:rPr lang="en-GB" sz="1200" dirty="0" smtClean="0"/>
              <a:t> in Connecting Rural Elders in Civic Society </a:t>
            </a:r>
          </a:p>
          <a:p>
            <a:r>
              <a:rPr lang="en-GB" sz="1200" dirty="0" smtClean="0"/>
              <a:t>in </a:t>
            </a:r>
            <a:r>
              <a:rPr lang="en-GB" sz="1200" dirty="0" err="1" smtClean="0"/>
              <a:t>Hennesey</a:t>
            </a:r>
            <a:r>
              <a:rPr lang="en-GB" sz="1200" dirty="0" smtClean="0"/>
              <a:t>, C., Means, R., Burholt, V., (</a:t>
            </a:r>
            <a:r>
              <a:rPr lang="en-GB" sz="1200" dirty="0" err="1" smtClean="0"/>
              <a:t>Eds</a:t>
            </a:r>
            <a:r>
              <a:rPr lang="en-GB" sz="1200" dirty="0" smtClean="0"/>
              <a:t>). </a:t>
            </a:r>
            <a:r>
              <a:rPr lang="en-GB" sz="1200" i="1" dirty="0" smtClean="0"/>
              <a:t>Countryside Connections: Older people, Community and Place in Rural Britain. </a:t>
            </a:r>
            <a:r>
              <a:rPr lang="en-GB" sz="1200" dirty="0" smtClean="0"/>
              <a:t>Policy Press, Bristol</a:t>
            </a:r>
            <a:r>
              <a:rPr lang="en-GB" sz="1200" b="1" dirty="0" smtClean="0"/>
              <a:t>. </a:t>
            </a:r>
            <a:endParaRPr lang="en-GB"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Picture 5" descr="Reflections of older people on the move.BMP"/>
          <p:cNvPicPr>
            <a:picLocks noChangeAspect="1"/>
          </p:cNvPicPr>
          <p:nvPr/>
        </p:nvPicPr>
        <p:blipFill>
          <a:blip r:embed="rId2" cstate="print"/>
          <a:stretch>
            <a:fillRect/>
          </a:stretch>
        </p:blipFill>
        <p:spPr>
          <a:xfrm>
            <a:off x="3923928" y="2060848"/>
            <a:ext cx="4861531" cy="4426308"/>
          </a:xfrm>
          <a:prstGeom prst="rect">
            <a:avLst/>
          </a:prstGeom>
        </p:spPr>
      </p:pic>
      <p:sp>
        <p:nvSpPr>
          <p:cNvPr id="5" name="Content Placeholder 2"/>
          <p:cNvSpPr txBox="1">
            <a:spLocks/>
          </p:cNvSpPr>
          <p:nvPr/>
        </p:nvSpPr>
        <p:spPr bwMode="auto">
          <a:xfrm>
            <a:off x="179512" y="4365104"/>
            <a:ext cx="4248472" cy="1224161"/>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r>
              <a:rPr lang="en-GB" sz="1800" kern="0" dirty="0" smtClean="0">
                <a:solidFill>
                  <a:srgbClr val="000000"/>
                </a:solidFill>
                <a:latin typeface="+mn-lt"/>
              </a:rPr>
              <a:t>But:-</a:t>
            </a:r>
          </a:p>
          <a:p>
            <a:pPr>
              <a:buNone/>
            </a:pPr>
            <a:r>
              <a:rPr lang="en-GB" sz="1800" kern="0" dirty="0" smtClean="0">
                <a:solidFill>
                  <a:srgbClr val="000000"/>
                </a:solidFill>
                <a:latin typeface="+mn-lt"/>
              </a:rPr>
              <a:t>Do you need to use a car in later life to stay connected, healthy and well?</a:t>
            </a:r>
          </a:p>
          <a:p>
            <a:pPr>
              <a:buNone/>
            </a:pPr>
            <a:r>
              <a:rPr lang="en-GB" sz="1800" kern="0" dirty="0" smtClean="0">
                <a:solidFill>
                  <a:srgbClr val="000000"/>
                </a:solidFill>
                <a:latin typeface="+mn-lt"/>
              </a:rPr>
              <a:t>Are there positive stories of mobility in later life?</a:t>
            </a:r>
          </a:p>
          <a:p>
            <a:pPr marL="342900" marR="0" lvl="0" indent="-342900" algn="l" defTabSz="914400" rtl="0" eaLnBrk="1" fontAlgn="base" latinLnBrk="0" hangingPunct="1">
              <a:lnSpc>
                <a:spcPct val="100000"/>
              </a:lnSpc>
              <a:spcBef>
                <a:spcPct val="20000"/>
              </a:spcBef>
              <a:spcAft>
                <a:spcPct val="0"/>
              </a:spcAft>
              <a:buClr>
                <a:srgbClr val="008000"/>
              </a:buClr>
              <a:buSzTx/>
              <a:buFontTx/>
              <a:buChar char="•"/>
              <a:tabLst/>
              <a:defRPr/>
            </a:pPr>
            <a:endParaRPr kumimoji="0" lang="en-GB" sz="3200" b="0" i="0" u="none" strike="noStrike" kern="0" cap="none" spc="0" normalizeH="0" baseline="0" noProof="0" dirty="0">
              <a:ln>
                <a:noFill/>
              </a:ln>
              <a:solidFill>
                <a:srgbClr val="000000"/>
              </a:solidFill>
              <a:effectLst/>
              <a:uLnTx/>
              <a:uFillTx/>
              <a:latin typeface="+mn-lt"/>
              <a:ea typeface="+mn-ea"/>
              <a:cs typeface="+mn-cs"/>
            </a:endParaRPr>
          </a:p>
        </p:txBody>
      </p:sp>
      <p:sp>
        <p:nvSpPr>
          <p:cNvPr id="4" name="Content Placeholder 2"/>
          <p:cNvSpPr txBox="1">
            <a:spLocks/>
          </p:cNvSpPr>
          <p:nvPr/>
        </p:nvSpPr>
        <p:spPr bwMode="auto">
          <a:xfrm>
            <a:off x="179512" y="3068960"/>
            <a:ext cx="4248472" cy="1224161"/>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normAutofit fontScale="47500" lnSpcReduction="20000"/>
          </a:bodyPr>
          <a:lstStyle/>
          <a:p>
            <a:r>
              <a:rPr lang="en-GB" sz="3800" kern="0" dirty="0" smtClean="0">
                <a:solidFill>
                  <a:srgbClr val="000000"/>
                </a:solidFill>
                <a:latin typeface="+mn-lt"/>
              </a:rPr>
              <a:t>Older people, who are more socially integrated - for example those who are members of social clubs or religious organizations, or those involved in family activities - enjoy better health </a:t>
            </a:r>
            <a:r>
              <a:rPr lang="en-GB" sz="1400" dirty="0" smtClean="0"/>
              <a:t>(WHO, 1999)</a:t>
            </a:r>
          </a:p>
          <a:p>
            <a:pPr marL="342900" lvl="0" indent="-342900">
              <a:spcBef>
                <a:spcPct val="20000"/>
              </a:spcBef>
              <a:buClr>
                <a:srgbClr val="008000"/>
              </a:buClr>
              <a:buFontTx/>
              <a:buChar char="•"/>
              <a:defRPr/>
            </a:pPr>
            <a:endParaRPr lang="en-GB" sz="1100" kern="0" dirty="0">
              <a:solidFill>
                <a:srgbClr val="000000"/>
              </a:solidFill>
            </a:endParaRPr>
          </a:p>
        </p:txBody>
      </p:sp>
      <p:sp>
        <p:nvSpPr>
          <p:cNvPr id="7" name="Content Placeholder 2"/>
          <p:cNvSpPr txBox="1">
            <a:spLocks/>
          </p:cNvSpPr>
          <p:nvPr/>
        </p:nvSpPr>
        <p:spPr bwMode="auto">
          <a:xfrm>
            <a:off x="179512" y="1772816"/>
            <a:ext cx="4248472" cy="1224161"/>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normAutofit fontScale="25000" lnSpcReduction="20000"/>
          </a:bodyPr>
          <a:lstStyle/>
          <a:p>
            <a:pPr lvl="0"/>
            <a:r>
              <a:rPr lang="en-GB" sz="7200" kern="0" dirty="0" smtClean="0">
                <a:solidFill>
                  <a:srgbClr val="000000"/>
                </a:solidFill>
                <a:latin typeface="+mn-lt"/>
              </a:rPr>
              <a:t>A reduction in mobility can result in an increase in isolation, loneliness and depression and an overall a poorer quality of life.</a:t>
            </a:r>
            <a:r>
              <a:rPr lang="en-GB" sz="7200" dirty="0" smtClean="0"/>
              <a:t> </a:t>
            </a:r>
            <a:r>
              <a:rPr lang="en-GB" sz="4800" dirty="0" smtClean="0"/>
              <a:t>(Fonda, et al., 2001; Ling and </a:t>
            </a:r>
            <a:r>
              <a:rPr lang="en-GB" sz="4800" dirty="0" err="1" smtClean="0"/>
              <a:t>Mannion</a:t>
            </a:r>
            <a:r>
              <a:rPr lang="en-GB" sz="4800" dirty="0" smtClean="0"/>
              <a:t>, 1995; </a:t>
            </a:r>
            <a:r>
              <a:rPr lang="en-GB" sz="4800" dirty="0" err="1" smtClean="0"/>
              <a:t>Schlag</a:t>
            </a:r>
            <a:r>
              <a:rPr lang="en-GB" sz="4800" dirty="0" smtClean="0"/>
              <a:t>, et al., 1996)</a:t>
            </a:r>
            <a:endParaRPr kumimoji="0" lang="en-GB" sz="32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467544" y="1196752"/>
            <a:ext cx="8280920" cy="1562100"/>
          </a:xfrm>
          <a:prstGeom prst="rect">
            <a:avLst/>
          </a:prstGeom>
          <a:noFill/>
          <a:ln w="9525">
            <a:noFill/>
            <a:miter lim="800000"/>
            <a:headEnd/>
            <a:tailEnd/>
          </a:ln>
        </p:spPr>
      </p:pic>
      <p:pic>
        <p:nvPicPr>
          <p:cNvPr id="3076" name="Picture 4"/>
          <p:cNvPicPr>
            <a:picLocks noGrp="1" noChangeAspect="1" noChangeArrowheads="1"/>
          </p:cNvPicPr>
          <p:nvPr>
            <p:ph idx="1"/>
          </p:nvPr>
        </p:nvPicPr>
        <p:blipFill>
          <a:blip r:embed="rId3" cstate="print"/>
          <a:srcRect/>
          <a:stretch>
            <a:fillRect/>
          </a:stretch>
        </p:blipFill>
        <p:spPr bwMode="auto">
          <a:xfrm>
            <a:off x="0" y="2636912"/>
            <a:ext cx="3448050" cy="11144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123728" y="3789040"/>
            <a:ext cx="6696745" cy="1201569"/>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79512" y="4797152"/>
            <a:ext cx="7267575" cy="1409700"/>
          </a:xfrm>
          <a:prstGeom prst="rect">
            <a:avLst/>
          </a:prstGeom>
          <a:noFill/>
          <a:ln w="9525">
            <a:noFill/>
            <a:miter lim="800000"/>
            <a:headEnd/>
            <a:tailEnd/>
          </a:ln>
        </p:spPr>
      </p:pic>
      <p:sp>
        <p:nvSpPr>
          <p:cNvPr id="8" name="Rectangle 7"/>
          <p:cNvSpPr/>
          <p:nvPr/>
        </p:nvSpPr>
        <p:spPr>
          <a:xfrm>
            <a:off x="323528" y="6093296"/>
            <a:ext cx="8604448"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200" dirty="0" smtClean="0"/>
              <a:t>Parkhurst, G., Galvin, K., </a:t>
            </a:r>
            <a:r>
              <a:rPr lang="en-GB" sz="1200" dirty="0" err="1" smtClean="0"/>
              <a:t>Musselwhite</a:t>
            </a:r>
            <a:r>
              <a:rPr lang="en-GB" sz="1200" dirty="0" smtClean="0"/>
              <a:t>, C., Phillips, J., Shergold, I., Todres L. (forthcoming) Beyond Transport: Understanding the Role of </a:t>
            </a:r>
            <a:r>
              <a:rPr lang="en-GB" sz="1200" dirty="0" err="1" smtClean="0"/>
              <a:t>Mobilities</a:t>
            </a:r>
            <a:r>
              <a:rPr lang="en-GB" sz="1200" dirty="0" smtClean="0"/>
              <a:t> in Connecting Rural Elders in Civic Society  in </a:t>
            </a:r>
            <a:r>
              <a:rPr lang="en-GB" sz="1200" dirty="0" err="1" smtClean="0"/>
              <a:t>Hennesey</a:t>
            </a:r>
            <a:r>
              <a:rPr lang="en-GB" sz="1200" dirty="0" smtClean="0"/>
              <a:t>, C., Means, R., Burholt, V., (</a:t>
            </a:r>
            <a:r>
              <a:rPr lang="en-GB" sz="1200" dirty="0" err="1" smtClean="0"/>
              <a:t>Eds</a:t>
            </a:r>
            <a:r>
              <a:rPr lang="en-GB" sz="1200" dirty="0" smtClean="0"/>
              <a:t>). </a:t>
            </a:r>
            <a:r>
              <a:rPr lang="en-GB" sz="1200" i="1" dirty="0" smtClean="0"/>
              <a:t>Countryside Connections: Older people, Community and Place in Rural Britain. </a:t>
            </a:r>
            <a:r>
              <a:rPr lang="en-GB" sz="1200" dirty="0" smtClean="0"/>
              <a:t>Policy Press, Bristol</a:t>
            </a:r>
            <a:r>
              <a:rPr lang="en-GB" sz="1200" b="1" dirty="0" smtClean="0"/>
              <a:t>. </a:t>
            </a:r>
            <a:endParaRPr lang="en-GB" sz="1200" dirty="0"/>
          </a:p>
        </p:txBody>
      </p:sp>
      <p:sp>
        <p:nvSpPr>
          <p:cNvPr id="9" name="Flowchart: Process 8"/>
          <p:cNvSpPr/>
          <p:nvPr/>
        </p:nvSpPr>
        <p:spPr>
          <a:xfrm>
            <a:off x="1691680" y="0"/>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smtClean="0"/>
              <a:t>People are part of safe, attractive and desirable local communities</a:t>
            </a:r>
            <a:endParaRPr lang="en-GB" sz="1600" dirty="0" smtClean="0"/>
          </a:p>
          <a:p>
            <a:pPr algn="ctr"/>
            <a:endParaRPr lang="en-GB" sz="2400" dirty="0"/>
          </a:p>
        </p:txBody>
      </p:sp>
      <p:sp>
        <p:nvSpPr>
          <p:cNvPr id="4" name="Flowchart: Process 3"/>
          <p:cNvSpPr/>
          <p:nvPr/>
        </p:nvSpPr>
        <p:spPr>
          <a:xfrm>
            <a:off x="0" y="0"/>
            <a:ext cx="1656184" cy="1268760"/>
          </a:xfrm>
          <a:prstGeom prst="flowChartProcess">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Imaginative</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Flowchart: Process 5"/>
          <p:cNvSpPr/>
          <p:nvPr/>
        </p:nvSpPr>
        <p:spPr>
          <a:xfrm>
            <a:off x="0" y="0"/>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smtClean="0"/>
              <a:t>You live in an urban area?</a:t>
            </a:r>
            <a:endParaRPr lang="en-GB" sz="1600" dirty="0" smtClean="0"/>
          </a:p>
          <a:p>
            <a:pPr algn="ctr"/>
            <a:endParaRPr lang="en-GB" sz="2400" dirty="0"/>
          </a:p>
        </p:txBody>
      </p:sp>
      <p:pic>
        <p:nvPicPr>
          <p:cNvPr id="4" name="Picture 3"/>
          <p:cNvPicPr>
            <a:picLocks noChangeAspect="1" noChangeArrowheads="1"/>
          </p:cNvPicPr>
          <p:nvPr/>
        </p:nvPicPr>
        <p:blipFill>
          <a:blip r:embed="rId2" cstate="print"/>
          <a:srcRect/>
          <a:stretch>
            <a:fillRect/>
          </a:stretch>
        </p:blipFill>
        <p:spPr bwMode="auto">
          <a:xfrm>
            <a:off x="467544" y="1403287"/>
            <a:ext cx="7865318" cy="5454713"/>
          </a:xfrm>
          <a:prstGeom prst="rect">
            <a:avLst/>
          </a:prstGeom>
          <a:noFill/>
          <a:ln w="9525">
            <a:noFill/>
            <a:miter lim="800000"/>
            <a:headEnd/>
            <a:tailEnd/>
          </a:ln>
        </p:spPr>
      </p:pic>
      <p:sp>
        <p:nvSpPr>
          <p:cNvPr id="8" name="Rectangle 7"/>
          <p:cNvSpPr/>
          <p:nvPr/>
        </p:nvSpPr>
        <p:spPr>
          <a:xfrm>
            <a:off x="611560" y="1556792"/>
            <a:ext cx="10801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2699792" cy="1440160"/>
          </a:xfrm>
        </p:spPr>
        <p:txBody>
          <a:bodyPr>
            <a:normAutofit fontScale="90000"/>
          </a:bodyPr>
          <a:lstStyle/>
          <a:p>
            <a:r>
              <a:rPr lang="en-GB" dirty="0" smtClean="0"/>
              <a:t>Needs for travel</a:t>
            </a:r>
            <a:br>
              <a:rPr lang="en-GB" dirty="0" smtClean="0"/>
            </a:br>
            <a:r>
              <a:rPr lang="en-GB" dirty="0" smtClean="0"/>
              <a:t>Rural area</a:t>
            </a:r>
            <a:endParaRPr lang="en-GB" dirty="0"/>
          </a:p>
        </p:txBody>
      </p:sp>
      <p:sp>
        <p:nvSpPr>
          <p:cNvPr id="12" name="Text Box 1032"/>
          <p:cNvSpPr txBox="1">
            <a:spLocks noChangeArrowheads="1"/>
          </p:cNvSpPr>
          <p:nvPr/>
        </p:nvSpPr>
        <p:spPr bwMode="auto">
          <a:xfrm>
            <a:off x="2843808" y="4437112"/>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
        <p:nvSpPr>
          <p:cNvPr id="13" name="Text Box 1033"/>
          <p:cNvSpPr txBox="1">
            <a:spLocks noChangeArrowheads="1"/>
          </p:cNvSpPr>
          <p:nvPr/>
        </p:nvSpPr>
        <p:spPr bwMode="auto">
          <a:xfrm>
            <a:off x="2843808" y="2852936"/>
            <a:ext cx="6084862" cy="1386215"/>
          </a:xfrm>
          <a:prstGeom prst="rect">
            <a:avLst/>
          </a:prstGeom>
          <a:solidFill>
            <a:srgbClr val="92D050"/>
          </a:solidFill>
          <a:ln w="9525">
            <a:solidFill>
              <a:srgbClr val="000000"/>
            </a:solidFill>
            <a:miter lim="800000"/>
            <a:headEnd/>
            <a:tailEnd/>
          </a:ln>
        </p:spPr>
        <p:txBody>
          <a:bodyPr/>
          <a:lstStyle/>
          <a:p>
            <a:pPr algn="ctr"/>
            <a:r>
              <a:rPr lang="en-US" sz="1600" dirty="0"/>
              <a:t>SECONDARY MOBILITY NEEDS</a:t>
            </a:r>
          </a:p>
          <a:p>
            <a:pPr algn="ctr"/>
            <a:r>
              <a:rPr lang="en-US" sz="1600" dirty="0"/>
              <a:t>Social/affective Needs</a:t>
            </a:r>
          </a:p>
          <a:p>
            <a:pPr algn="ctr"/>
            <a:r>
              <a:rPr lang="en-US" sz="1600" dirty="0"/>
              <a:t>e.g. The need for independence, control</a:t>
            </a:r>
            <a:r>
              <a:rPr lang="en-US" sz="1600" dirty="0" smtClean="0"/>
              <a:t>, to be seen as normal.</a:t>
            </a:r>
          </a:p>
          <a:p>
            <a:pPr algn="ctr"/>
            <a:r>
              <a:rPr lang="en-US" sz="1600" dirty="0" smtClean="0"/>
              <a:t>Linked to </a:t>
            </a:r>
            <a:r>
              <a:rPr lang="en-US" sz="1600" dirty="0"/>
              <a:t>status, </a:t>
            </a:r>
            <a:r>
              <a:rPr lang="en-US" sz="1600" dirty="0" smtClean="0"/>
              <a:t>roles, identity, self-esteem. Impression management</a:t>
            </a:r>
            <a:endParaRPr lang="en-US" sz="2400" dirty="0"/>
          </a:p>
        </p:txBody>
      </p:sp>
      <p:sp>
        <p:nvSpPr>
          <p:cNvPr id="14" name="Text Box 1034"/>
          <p:cNvSpPr txBox="1">
            <a:spLocks noChangeArrowheads="1"/>
          </p:cNvSpPr>
          <p:nvPr/>
        </p:nvSpPr>
        <p:spPr bwMode="auto">
          <a:xfrm>
            <a:off x="2843808" y="1268760"/>
            <a:ext cx="6084862" cy="1332339"/>
          </a:xfrm>
          <a:prstGeom prst="rect">
            <a:avLst/>
          </a:prstGeom>
          <a:solidFill>
            <a:srgbClr val="3366FF"/>
          </a:solidFill>
          <a:ln w="9525">
            <a:solidFill>
              <a:srgbClr val="000000"/>
            </a:solidFill>
            <a:miter lim="800000"/>
            <a:headEnd/>
            <a:tailEnd/>
          </a:ln>
        </p:spPr>
        <p:txBody>
          <a:bodyPr/>
          <a:lstStyle/>
          <a:p>
            <a:pPr algn="ctr"/>
            <a:r>
              <a:rPr lang="en-US" sz="1600" dirty="0"/>
              <a:t>TERTIARY MOBILITY NEEDS</a:t>
            </a:r>
          </a:p>
          <a:p>
            <a:pPr algn="ctr"/>
            <a:r>
              <a:rPr lang="en-US" sz="1600" dirty="0"/>
              <a:t>Aesthetic Needs</a:t>
            </a:r>
          </a:p>
          <a:p>
            <a:pPr algn="ctr"/>
            <a:r>
              <a:rPr lang="en-US" sz="1600" dirty="0"/>
              <a:t>e.g. The need </a:t>
            </a:r>
            <a:r>
              <a:rPr lang="en-US" sz="1600" dirty="0" smtClean="0"/>
              <a:t>for the journey itself for </a:t>
            </a:r>
            <a:r>
              <a:rPr lang="en-US" sz="1600" dirty="0"/>
              <a:t>relaxation, visit nature, use and test cognitive skills</a:t>
            </a:r>
            <a:endParaRPr lang="en-US" sz="2400" dirty="0"/>
          </a:p>
        </p:txBody>
      </p:sp>
      <p:sp>
        <p:nvSpPr>
          <p:cNvPr id="17" name="TextBox 16"/>
          <p:cNvSpPr txBox="1"/>
          <p:nvPr/>
        </p:nvSpPr>
        <p:spPr>
          <a:xfrm>
            <a:off x="179512" y="6381328"/>
            <a:ext cx="8820472" cy="261610"/>
          </a:xfrm>
          <a:prstGeom prst="rect">
            <a:avLst/>
          </a:prstGeom>
          <a:noFill/>
        </p:spPr>
        <p:txBody>
          <a:bodyPr wrap="square" rtlCol="0">
            <a:spAutoFit/>
          </a:bodyPr>
          <a:lstStyle/>
          <a:p>
            <a:pPr lvl="0" eaLnBrk="0" fontAlgn="base" hangingPunct="0">
              <a:spcBef>
                <a:spcPct val="0"/>
              </a:spcBef>
              <a:spcAft>
                <a:spcPct val="0"/>
              </a:spcAft>
            </a:pPr>
            <a:r>
              <a:rPr lang="en-US" sz="1100" dirty="0" smtClean="0">
                <a:latin typeface="Trebuchet MS" pitchFamily="34" charset="0"/>
                <a:ea typeface="Times New Roman" pitchFamily="18" charset="0"/>
                <a:cs typeface="Arial" pitchFamily="34" charset="0"/>
              </a:rPr>
              <a:t>Musselwhite, C. and Haddad, H. (2010). Mobility, accessibility and quality of later life. </a:t>
            </a:r>
            <a:r>
              <a:rPr lang="en-US" sz="1100" i="1" dirty="0" smtClean="0">
                <a:latin typeface="Trebuchet MS" pitchFamily="34" charset="0"/>
                <a:ea typeface="Times New Roman" pitchFamily="18" charset="0"/>
                <a:cs typeface="Arial" pitchFamily="34" charset="0"/>
              </a:rPr>
              <a:t>Quality in Ageing and Older Adults</a:t>
            </a:r>
            <a:r>
              <a:rPr lang="en-US" sz="1100" dirty="0" smtClean="0">
                <a:latin typeface="Trebuchet MS" pitchFamily="34" charset="0"/>
                <a:ea typeface="Times New Roman" pitchFamily="18" charset="0"/>
                <a:cs typeface="Arial" pitchFamily="34" charset="0"/>
              </a:rPr>
              <a:t>. </a:t>
            </a:r>
            <a:r>
              <a:rPr lang="en-US" sz="1100" b="1" dirty="0" smtClean="0">
                <a:latin typeface="Trebuchet MS" pitchFamily="34" charset="0"/>
                <a:ea typeface="Times New Roman" pitchFamily="18" charset="0"/>
                <a:cs typeface="Arial" pitchFamily="34" charset="0"/>
              </a:rPr>
              <a:t>11(1),</a:t>
            </a:r>
            <a:r>
              <a:rPr lang="en-US" sz="1100" dirty="0" smtClean="0">
                <a:latin typeface="Trebuchet MS" pitchFamily="34" charset="0"/>
                <a:ea typeface="Times New Roman" pitchFamily="18" charset="0"/>
                <a:cs typeface="Arial" pitchFamily="34" charset="0"/>
              </a:rPr>
              <a:t> 25-37. </a:t>
            </a:r>
            <a:endParaRPr lang="en-US" sz="2400" dirty="0" smtClean="0">
              <a:latin typeface="Arial" pitchFamily="34" charset="0"/>
              <a:cs typeface="Arial" pitchFamily="34" charset="0"/>
            </a:endParaRPr>
          </a:p>
        </p:txBody>
      </p:sp>
      <p:sp>
        <p:nvSpPr>
          <p:cNvPr id="8" name="Isosceles Triangle 7"/>
          <p:cNvSpPr/>
          <p:nvPr/>
        </p:nvSpPr>
        <p:spPr>
          <a:xfrm rot="10800000">
            <a:off x="2771800" y="1196752"/>
            <a:ext cx="6120680" cy="4752528"/>
          </a:xfrm>
          <a:prstGeom prst="triangle">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0" name="TextBox 9"/>
          <p:cNvSpPr txBox="1"/>
          <p:nvPr/>
        </p:nvSpPr>
        <p:spPr>
          <a:xfrm>
            <a:off x="4572000" y="1124744"/>
            <a:ext cx="3024336" cy="461665"/>
          </a:xfrm>
          <a:prstGeom prst="rect">
            <a:avLst/>
          </a:prstGeom>
          <a:noFill/>
        </p:spPr>
        <p:txBody>
          <a:bodyPr wrap="square" rtlCol="0">
            <a:spAutoFit/>
          </a:bodyPr>
          <a:lstStyle/>
          <a:p>
            <a:r>
              <a:rPr lang="en-GB" dirty="0" smtClean="0">
                <a:solidFill>
                  <a:schemeClr val="bg1"/>
                </a:solidFill>
              </a:rPr>
              <a:t>Rural provision</a:t>
            </a:r>
            <a:endParaRPr lang="en-GB" dirty="0">
              <a:solidFill>
                <a:schemeClr val="bg1"/>
              </a:solidFill>
            </a:endParaRPr>
          </a:p>
        </p:txBody>
      </p:sp>
      <p:sp>
        <p:nvSpPr>
          <p:cNvPr id="15" name="Rectangle 14"/>
          <p:cNvSpPr/>
          <p:nvPr/>
        </p:nvSpPr>
        <p:spPr>
          <a:xfrm>
            <a:off x="3419872" y="1556792"/>
            <a:ext cx="4824536"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0070C0"/>
                </a:solidFill>
              </a:rPr>
              <a:t>Imaginative/</a:t>
            </a:r>
            <a:r>
              <a:rPr lang="en-GB" dirty="0" err="1" smtClean="0">
                <a:solidFill>
                  <a:srgbClr val="0070C0"/>
                </a:solidFill>
              </a:rPr>
              <a:t>Dunroamin</a:t>
            </a:r>
            <a:r>
              <a:rPr lang="en-GB" dirty="0" smtClean="0"/>
              <a:t>’</a:t>
            </a:r>
            <a:endParaRPr lang="en-GB" dirty="0"/>
          </a:p>
        </p:txBody>
      </p:sp>
      <p:sp>
        <p:nvSpPr>
          <p:cNvPr id="16" name="Rectangle 15"/>
          <p:cNvSpPr/>
          <p:nvPr/>
        </p:nvSpPr>
        <p:spPr>
          <a:xfrm>
            <a:off x="3635896" y="4581128"/>
            <a:ext cx="4536504" cy="1080120"/>
          </a:xfrm>
          <a:prstGeom prst="rect">
            <a:avLst/>
          </a:prstGeom>
          <a:ln>
            <a:solidFill>
              <a:srgbClr val="CB1B8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CB1B8C"/>
                </a:solidFill>
              </a:rPr>
              <a:t>Sporadic alternative provision, distances to overcome, loss of local shops</a:t>
            </a:r>
            <a:endParaRPr lang="en-GB" dirty="0">
              <a:solidFill>
                <a:srgbClr val="CB1B8C"/>
              </a:solidFill>
            </a:endParaRPr>
          </a:p>
        </p:txBody>
      </p:sp>
      <p:sp>
        <p:nvSpPr>
          <p:cNvPr id="18" name="Flowchart: Process 17"/>
          <p:cNvSpPr/>
          <p:nvPr/>
        </p:nvSpPr>
        <p:spPr>
          <a:xfrm>
            <a:off x="0" y="0"/>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smtClean="0"/>
              <a:t>You live in an urban area?</a:t>
            </a:r>
          </a:p>
          <a:p>
            <a:pPr algn="ctr"/>
            <a:r>
              <a:rPr lang="en-GB" sz="1600" dirty="0" smtClean="0"/>
              <a:t>Not necessarily! </a:t>
            </a:r>
          </a:p>
          <a:p>
            <a:pPr algn="ctr"/>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2699792" cy="1440160"/>
          </a:xfrm>
        </p:spPr>
        <p:txBody>
          <a:bodyPr>
            <a:normAutofit fontScale="90000"/>
          </a:bodyPr>
          <a:lstStyle/>
          <a:p>
            <a:r>
              <a:rPr lang="en-GB" dirty="0" smtClean="0"/>
              <a:t>Needs for travel</a:t>
            </a:r>
            <a:br>
              <a:rPr lang="en-GB" dirty="0" smtClean="0"/>
            </a:br>
            <a:r>
              <a:rPr lang="en-GB" dirty="0" smtClean="0"/>
              <a:t>urban area</a:t>
            </a:r>
            <a:endParaRPr lang="en-GB" dirty="0"/>
          </a:p>
        </p:txBody>
      </p:sp>
      <p:sp>
        <p:nvSpPr>
          <p:cNvPr id="12" name="Text Box 1032"/>
          <p:cNvSpPr txBox="1">
            <a:spLocks noChangeArrowheads="1"/>
          </p:cNvSpPr>
          <p:nvPr/>
        </p:nvSpPr>
        <p:spPr bwMode="auto">
          <a:xfrm>
            <a:off x="2843808" y="4437112"/>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
        <p:nvSpPr>
          <p:cNvPr id="13" name="Text Box 1033"/>
          <p:cNvSpPr txBox="1">
            <a:spLocks noChangeArrowheads="1"/>
          </p:cNvSpPr>
          <p:nvPr/>
        </p:nvSpPr>
        <p:spPr bwMode="auto">
          <a:xfrm>
            <a:off x="2843808" y="2852936"/>
            <a:ext cx="6084862" cy="1386215"/>
          </a:xfrm>
          <a:prstGeom prst="rect">
            <a:avLst/>
          </a:prstGeom>
          <a:solidFill>
            <a:srgbClr val="92D050"/>
          </a:solidFill>
          <a:ln w="9525">
            <a:solidFill>
              <a:srgbClr val="000000"/>
            </a:solidFill>
            <a:miter lim="800000"/>
            <a:headEnd/>
            <a:tailEnd/>
          </a:ln>
        </p:spPr>
        <p:txBody>
          <a:bodyPr/>
          <a:lstStyle/>
          <a:p>
            <a:pPr algn="ctr"/>
            <a:r>
              <a:rPr lang="en-US" sz="1600" dirty="0"/>
              <a:t>SECONDARY MOBILITY NEEDS</a:t>
            </a:r>
          </a:p>
          <a:p>
            <a:pPr algn="ctr"/>
            <a:r>
              <a:rPr lang="en-US" sz="1600" dirty="0"/>
              <a:t>Social/affective Needs</a:t>
            </a:r>
          </a:p>
          <a:p>
            <a:pPr algn="ctr"/>
            <a:r>
              <a:rPr lang="en-US" sz="1600" dirty="0"/>
              <a:t>e.g. The need for independence, control</a:t>
            </a:r>
            <a:r>
              <a:rPr lang="en-US" sz="1600" dirty="0" smtClean="0"/>
              <a:t>, to be seen as normal.</a:t>
            </a:r>
          </a:p>
          <a:p>
            <a:pPr algn="ctr"/>
            <a:r>
              <a:rPr lang="en-US" sz="1600" dirty="0" smtClean="0"/>
              <a:t>Linked to </a:t>
            </a:r>
            <a:r>
              <a:rPr lang="en-US" sz="1600" dirty="0"/>
              <a:t>status, </a:t>
            </a:r>
            <a:r>
              <a:rPr lang="en-US" sz="1600" dirty="0" smtClean="0"/>
              <a:t>roles, identity, self-esteem. Impression management</a:t>
            </a:r>
            <a:endParaRPr lang="en-US" sz="2400" dirty="0"/>
          </a:p>
        </p:txBody>
      </p:sp>
      <p:sp>
        <p:nvSpPr>
          <p:cNvPr id="14" name="Text Box 1034"/>
          <p:cNvSpPr txBox="1">
            <a:spLocks noChangeArrowheads="1"/>
          </p:cNvSpPr>
          <p:nvPr/>
        </p:nvSpPr>
        <p:spPr bwMode="auto">
          <a:xfrm>
            <a:off x="2843808" y="1268760"/>
            <a:ext cx="6084862" cy="1332339"/>
          </a:xfrm>
          <a:prstGeom prst="rect">
            <a:avLst/>
          </a:prstGeom>
          <a:solidFill>
            <a:srgbClr val="3366FF"/>
          </a:solidFill>
          <a:ln w="9525">
            <a:solidFill>
              <a:srgbClr val="000000"/>
            </a:solidFill>
            <a:miter lim="800000"/>
            <a:headEnd/>
            <a:tailEnd/>
          </a:ln>
        </p:spPr>
        <p:txBody>
          <a:bodyPr/>
          <a:lstStyle/>
          <a:p>
            <a:pPr algn="ctr"/>
            <a:r>
              <a:rPr lang="en-US" sz="1600" dirty="0"/>
              <a:t>TERTIARY MOBILITY NEEDS</a:t>
            </a:r>
          </a:p>
          <a:p>
            <a:pPr algn="ctr"/>
            <a:r>
              <a:rPr lang="en-US" sz="1600" dirty="0"/>
              <a:t>Aesthetic Needs</a:t>
            </a:r>
          </a:p>
          <a:p>
            <a:pPr algn="ctr"/>
            <a:r>
              <a:rPr lang="en-US" sz="1600" dirty="0"/>
              <a:t>e.g. The need </a:t>
            </a:r>
            <a:r>
              <a:rPr lang="en-US" sz="1600" dirty="0" smtClean="0"/>
              <a:t>for the journey itself for </a:t>
            </a:r>
            <a:r>
              <a:rPr lang="en-US" sz="1600" dirty="0"/>
              <a:t>relaxation, visit nature, use and test cognitive skills</a:t>
            </a:r>
            <a:endParaRPr lang="en-US" sz="2400" dirty="0"/>
          </a:p>
        </p:txBody>
      </p:sp>
      <p:sp>
        <p:nvSpPr>
          <p:cNvPr id="17" name="TextBox 16"/>
          <p:cNvSpPr txBox="1"/>
          <p:nvPr/>
        </p:nvSpPr>
        <p:spPr>
          <a:xfrm>
            <a:off x="179512" y="6381328"/>
            <a:ext cx="8820472" cy="261610"/>
          </a:xfrm>
          <a:prstGeom prst="rect">
            <a:avLst/>
          </a:prstGeom>
          <a:noFill/>
        </p:spPr>
        <p:txBody>
          <a:bodyPr wrap="square" rtlCol="0">
            <a:spAutoFit/>
          </a:bodyPr>
          <a:lstStyle/>
          <a:p>
            <a:pPr lvl="0" eaLnBrk="0" fontAlgn="base" hangingPunct="0">
              <a:spcBef>
                <a:spcPct val="0"/>
              </a:spcBef>
              <a:spcAft>
                <a:spcPct val="0"/>
              </a:spcAft>
            </a:pPr>
            <a:r>
              <a:rPr lang="en-US" sz="1100" dirty="0" smtClean="0">
                <a:latin typeface="Trebuchet MS" pitchFamily="34" charset="0"/>
                <a:ea typeface="Times New Roman" pitchFamily="18" charset="0"/>
                <a:cs typeface="Arial" pitchFamily="34" charset="0"/>
              </a:rPr>
              <a:t>Musselwhite, C. and Haddad, H. (2010). Mobility, accessibility and quality of later life. </a:t>
            </a:r>
            <a:r>
              <a:rPr lang="en-US" sz="1100" i="1" dirty="0" smtClean="0">
                <a:latin typeface="Trebuchet MS" pitchFamily="34" charset="0"/>
                <a:ea typeface="Times New Roman" pitchFamily="18" charset="0"/>
                <a:cs typeface="Arial" pitchFamily="34" charset="0"/>
              </a:rPr>
              <a:t>Quality in Ageing and Older Adults</a:t>
            </a:r>
            <a:r>
              <a:rPr lang="en-US" sz="1100" dirty="0" smtClean="0">
                <a:latin typeface="Trebuchet MS" pitchFamily="34" charset="0"/>
                <a:ea typeface="Times New Roman" pitchFamily="18" charset="0"/>
                <a:cs typeface="Arial" pitchFamily="34" charset="0"/>
              </a:rPr>
              <a:t>. </a:t>
            </a:r>
            <a:r>
              <a:rPr lang="en-US" sz="1100" b="1" dirty="0" smtClean="0">
                <a:latin typeface="Trebuchet MS" pitchFamily="34" charset="0"/>
                <a:ea typeface="Times New Roman" pitchFamily="18" charset="0"/>
                <a:cs typeface="Arial" pitchFamily="34" charset="0"/>
              </a:rPr>
              <a:t>11(1),</a:t>
            </a:r>
            <a:r>
              <a:rPr lang="en-US" sz="1100" dirty="0" smtClean="0">
                <a:latin typeface="Trebuchet MS" pitchFamily="34" charset="0"/>
                <a:ea typeface="Times New Roman" pitchFamily="18" charset="0"/>
                <a:cs typeface="Arial" pitchFamily="34" charset="0"/>
              </a:rPr>
              <a:t> 25-37. </a:t>
            </a:r>
            <a:endParaRPr lang="en-US" sz="2400" dirty="0" smtClean="0">
              <a:latin typeface="Arial" pitchFamily="34" charset="0"/>
              <a:cs typeface="Arial" pitchFamily="34" charset="0"/>
            </a:endParaRPr>
          </a:p>
        </p:txBody>
      </p:sp>
      <p:sp>
        <p:nvSpPr>
          <p:cNvPr id="8" name="Isosceles Triangle 7"/>
          <p:cNvSpPr/>
          <p:nvPr/>
        </p:nvSpPr>
        <p:spPr>
          <a:xfrm>
            <a:off x="2771800" y="1268760"/>
            <a:ext cx="6120680" cy="4752528"/>
          </a:xfrm>
          <a:prstGeom prst="triangle">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0" name="TextBox 9"/>
          <p:cNvSpPr txBox="1"/>
          <p:nvPr/>
        </p:nvSpPr>
        <p:spPr>
          <a:xfrm>
            <a:off x="4572000" y="1124744"/>
            <a:ext cx="3024336" cy="461665"/>
          </a:xfrm>
          <a:prstGeom prst="rect">
            <a:avLst/>
          </a:prstGeom>
          <a:noFill/>
        </p:spPr>
        <p:txBody>
          <a:bodyPr wrap="square" rtlCol="0">
            <a:spAutoFit/>
          </a:bodyPr>
          <a:lstStyle/>
          <a:p>
            <a:r>
              <a:rPr lang="en-GB" dirty="0" smtClean="0">
                <a:solidFill>
                  <a:schemeClr val="bg1"/>
                </a:solidFill>
              </a:rPr>
              <a:t>Urban provision</a:t>
            </a:r>
            <a:endParaRPr lang="en-GB" dirty="0">
              <a:solidFill>
                <a:schemeClr val="bg1"/>
              </a:solidFill>
            </a:endParaRPr>
          </a:p>
        </p:txBody>
      </p:sp>
      <p:sp>
        <p:nvSpPr>
          <p:cNvPr id="15" name="Rectangle 14"/>
          <p:cNvSpPr/>
          <p:nvPr/>
        </p:nvSpPr>
        <p:spPr>
          <a:xfrm>
            <a:off x="3419872" y="1556792"/>
            <a:ext cx="4824536"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0070C0"/>
                </a:solidFill>
              </a:rPr>
              <a:t>Seen as discretionary</a:t>
            </a:r>
            <a:endParaRPr lang="en-GB" dirty="0"/>
          </a:p>
        </p:txBody>
      </p:sp>
      <p:sp>
        <p:nvSpPr>
          <p:cNvPr id="16" name="Rectangle 15"/>
          <p:cNvSpPr/>
          <p:nvPr/>
        </p:nvSpPr>
        <p:spPr>
          <a:xfrm>
            <a:off x="3635896" y="4581128"/>
            <a:ext cx="4536504" cy="1080120"/>
          </a:xfrm>
          <a:prstGeom prst="rect">
            <a:avLst/>
          </a:prstGeom>
          <a:ln>
            <a:solidFill>
              <a:srgbClr val="CB1B8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CB1B8C"/>
                </a:solidFill>
              </a:rPr>
              <a:t>Good proximity to services,  variety of alternatives to the car</a:t>
            </a:r>
            <a:endParaRPr lang="en-GB" dirty="0">
              <a:solidFill>
                <a:srgbClr val="CB1B8C"/>
              </a:solidFill>
            </a:endParaRPr>
          </a:p>
        </p:txBody>
      </p:sp>
      <p:sp>
        <p:nvSpPr>
          <p:cNvPr id="11" name="Flowchart: Process 10"/>
          <p:cNvSpPr/>
          <p:nvPr/>
        </p:nvSpPr>
        <p:spPr>
          <a:xfrm>
            <a:off x="0" y="0"/>
            <a:ext cx="4355976" cy="1241376"/>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smtClean="0"/>
              <a:t>You live in an urban area?</a:t>
            </a:r>
          </a:p>
          <a:p>
            <a:pPr algn="ctr"/>
            <a:r>
              <a:rPr lang="en-GB" sz="1600" dirty="0" smtClean="0"/>
              <a:t>Not necessarily! </a:t>
            </a:r>
          </a:p>
          <a:p>
            <a:pPr algn="ctr"/>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339280" cy="365125"/>
          </a:xfrm>
          <a:prstGeom prst="rect">
            <a:avLst/>
          </a:prstGeom>
        </p:spPr>
        <p:txBody>
          <a:bodyPr/>
          <a:lstStyle/>
          <a:p>
            <a:fld id="{B5773058-075C-43E0-A6FB-A90425A62785}" type="slidenum">
              <a:rPr lang="en-US" smtClean="0"/>
              <a:pPr/>
              <a:t>24</a:t>
            </a:fld>
            <a:endParaRPr lang="en-US"/>
          </a:p>
        </p:txBody>
      </p:sp>
      <p:sp>
        <p:nvSpPr>
          <p:cNvPr id="123908" name="Rectangle 4"/>
          <p:cNvSpPr>
            <a:spLocks noChangeArrowheads="1"/>
          </p:cNvSpPr>
          <p:nvPr/>
        </p:nvSpPr>
        <p:spPr bwMode="auto">
          <a:xfrm>
            <a:off x="5868144" y="2348880"/>
            <a:ext cx="2987948" cy="1584176"/>
          </a:xfrm>
          <a:prstGeom prst="rect">
            <a:avLst/>
          </a:prstGeom>
          <a:noFill/>
          <a:ln w="9525">
            <a:solidFill>
              <a:srgbClr val="339966"/>
            </a:solidFill>
            <a:prstDash val="lgDash"/>
            <a:miter lim="800000"/>
            <a:headEnd/>
            <a:tailEnd/>
          </a:ln>
          <a:effectLst/>
        </p:spPr>
        <p:txBody>
          <a:bodyPr anchor="ctr"/>
          <a:lstStyle/>
          <a:p>
            <a:pPr algn="ctr"/>
            <a:r>
              <a:rPr lang="en-GB" sz="3600" dirty="0" smtClean="0">
                <a:solidFill>
                  <a:srgbClr val="008000"/>
                </a:solidFill>
                <a:latin typeface="Tahoma" pitchFamily="34" charset="0"/>
              </a:rPr>
              <a:t>Conclusion</a:t>
            </a:r>
            <a:endParaRPr lang="en-US" sz="3600" dirty="0">
              <a:solidFill>
                <a:srgbClr val="008000"/>
              </a:solidFill>
              <a:latin typeface="Tahom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95536" y="2348880"/>
            <a:ext cx="5089020" cy="2304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504" y="1567333"/>
            <a:ext cx="7128792" cy="5030019"/>
          </a:xfrm>
        </p:spPr>
        <p:txBody>
          <a:bodyPr/>
          <a:lstStyle/>
          <a:p>
            <a:pPr lvl="0"/>
            <a:r>
              <a:rPr lang="en-GB" sz="2400" dirty="0" smtClean="0"/>
              <a:t>to be mobile is to participate in society</a:t>
            </a:r>
          </a:p>
          <a:p>
            <a:pPr lvl="0"/>
            <a:endParaRPr lang="en-GB" sz="2400" dirty="0" smtClean="0"/>
          </a:p>
          <a:p>
            <a:pPr lvl="0"/>
            <a:r>
              <a:rPr lang="en-GB" sz="2400" dirty="0" smtClean="0"/>
              <a:t>movement may not have an explicit, conscious purpose</a:t>
            </a:r>
          </a:p>
          <a:p>
            <a:pPr lvl="0"/>
            <a:endParaRPr lang="en-GB" sz="2400" dirty="0" smtClean="0"/>
          </a:p>
          <a:p>
            <a:pPr lvl="0"/>
            <a:r>
              <a:rPr lang="en-GB" sz="2400" dirty="0" smtClean="0"/>
              <a:t>there are physical and mental health benefits to maintaining walking, cycling and public transport</a:t>
            </a:r>
          </a:p>
          <a:p>
            <a:pPr lvl="0"/>
            <a:endParaRPr lang="en-GB" sz="2400" b="1" dirty="0" smtClean="0">
              <a:solidFill>
                <a:srgbClr val="00B050"/>
              </a:solidFill>
            </a:endParaRPr>
          </a:p>
          <a:p>
            <a:pPr lvl="0"/>
            <a:r>
              <a:rPr lang="en-GB" sz="2400" b="1" dirty="0" smtClean="0">
                <a:solidFill>
                  <a:srgbClr val="00B050"/>
                </a:solidFill>
              </a:rPr>
              <a:t>All of these are important to quality of life and wellbeing in later life</a:t>
            </a:r>
          </a:p>
        </p:txBody>
      </p:sp>
      <p:sp>
        <p:nvSpPr>
          <p:cNvPr id="3" name="Slide Number Placeholder 2"/>
          <p:cNvSpPr>
            <a:spLocks noGrp="1"/>
          </p:cNvSpPr>
          <p:nvPr>
            <p:ph type="sldNum" sz="quarter" idx="4294967295"/>
          </p:nvPr>
        </p:nvSpPr>
        <p:spPr>
          <a:xfrm>
            <a:off x="6553200" y="6356350"/>
            <a:ext cx="2339280" cy="365125"/>
          </a:xfrm>
          <a:prstGeom prst="rect">
            <a:avLst/>
          </a:prstGeom>
        </p:spPr>
        <p:txBody>
          <a:bodyPr/>
          <a:lstStyle/>
          <a:p>
            <a:pPr>
              <a:defRPr/>
            </a:pPr>
            <a:fld id="{A07C2C63-4C6D-4E40-B150-FCCF01FFAD98}" type="slidenum">
              <a:rPr lang="en-GB" smtClean="0"/>
              <a:pPr>
                <a:defRPr/>
              </a:pPr>
              <a:t>25</a:t>
            </a:fld>
            <a:endParaRPr lang="en-GB" dirty="0"/>
          </a:p>
        </p:txBody>
      </p:sp>
      <p:pic>
        <p:nvPicPr>
          <p:cNvPr id="6" name="Picture 5" descr="23133432.jpg"/>
          <p:cNvPicPr>
            <a:picLocks noChangeAspect="1"/>
          </p:cNvPicPr>
          <p:nvPr/>
        </p:nvPicPr>
        <p:blipFill>
          <a:blip r:embed="rId3" cstate="print"/>
          <a:stretch>
            <a:fillRect/>
          </a:stretch>
        </p:blipFill>
        <p:spPr>
          <a:xfrm>
            <a:off x="6995856" y="1988840"/>
            <a:ext cx="2220151" cy="3384376"/>
          </a:xfrm>
          <a:prstGeom prst="rect">
            <a:avLst/>
          </a:prstGeom>
          <a:ln>
            <a:noFill/>
          </a:ln>
          <a:effectLst>
            <a:softEdge rad="112500"/>
          </a:effectLst>
        </p:spPr>
      </p:pic>
      <p:sp>
        <p:nvSpPr>
          <p:cNvPr id="7" name="Title 6"/>
          <p:cNvSpPr>
            <a:spLocks noGrp="1"/>
          </p:cNvSpPr>
          <p:nvPr>
            <p:ph type="title"/>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229600" cy="1143000"/>
          </a:xfrm>
        </p:spPr>
        <p:txBody>
          <a:bodyPr/>
          <a:lstStyle/>
          <a:p>
            <a:pPr algn="l"/>
            <a:r>
              <a:rPr lang="en-GB" dirty="0" smtClean="0"/>
              <a:t>Recommendations </a:t>
            </a:r>
            <a:endParaRPr lang="en-GB" dirty="0"/>
          </a:p>
        </p:txBody>
      </p:sp>
      <p:sp>
        <p:nvSpPr>
          <p:cNvPr id="3" name="Content Placeholder 2"/>
          <p:cNvSpPr>
            <a:spLocks noGrp="1"/>
          </p:cNvSpPr>
          <p:nvPr>
            <p:ph idx="1"/>
          </p:nvPr>
        </p:nvSpPr>
        <p:spPr>
          <a:xfrm>
            <a:off x="0" y="2276872"/>
            <a:ext cx="8748464" cy="4581128"/>
          </a:xfrm>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marL="514350" indent="-514350">
              <a:buAutoNum type="arabicPeriod"/>
            </a:pPr>
            <a:r>
              <a:rPr lang="en-GB" dirty="0" smtClean="0"/>
              <a:t>Recognising the importance of travel beyond the need to get from A to B – role for policy and practice to embrace the social and aesthetic needs</a:t>
            </a:r>
          </a:p>
          <a:p>
            <a:pPr marL="514350" indent="-514350">
              <a:buAutoNum type="arabicPeriod"/>
            </a:pPr>
            <a:endParaRPr lang="en-GB" dirty="0" smtClean="0"/>
          </a:p>
          <a:p>
            <a:pPr marL="514350" indent="-514350">
              <a:buAutoNum type="arabicPeriod"/>
            </a:pPr>
            <a:r>
              <a:rPr lang="en-GB" dirty="0" smtClean="0"/>
              <a:t>Recognising the importance of considering the need for giving-up driving early-on in life and the need to give-up gradually and ensuring locus of control stays with the individual - role for Travel Awareness Group beyond Driver Training</a:t>
            </a:r>
          </a:p>
          <a:p>
            <a:pPr marL="514350" indent="-514350">
              <a:buAutoNum type="arabicPeriod"/>
            </a:pPr>
            <a:endParaRPr lang="en-GB" dirty="0" smtClean="0"/>
          </a:p>
          <a:p>
            <a:pPr marL="514350" indent="-514350">
              <a:buAutoNum type="arabicPeriod"/>
            </a:pPr>
            <a:r>
              <a:rPr lang="en-GB" dirty="0" smtClean="0"/>
              <a:t>Making alternatives physically accessible but also psychologically desirable – role for Active Travel Bill</a:t>
            </a:r>
          </a:p>
          <a:p>
            <a:pPr marL="514350" indent="-514350">
              <a:buAutoNum type="arabicPeriod"/>
            </a:pPr>
            <a:endParaRPr lang="en-GB" dirty="0" smtClean="0"/>
          </a:p>
          <a:p>
            <a:pPr marL="514350" indent="-514350">
              <a:buAutoNum type="arabicPeriod"/>
            </a:pPr>
            <a:r>
              <a:rPr lang="en-GB" dirty="0" smtClean="0"/>
              <a:t>Helping older people learn the norms associated with travelling by other means than the car – Travel Awareness Group</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3419872" cy="792088"/>
          </a:xfrm>
        </p:spPr>
        <p:style>
          <a:lnRef idx="2">
            <a:schemeClr val="accent3"/>
          </a:lnRef>
          <a:fillRef idx="1">
            <a:schemeClr val="lt1"/>
          </a:fillRef>
          <a:effectRef idx="0">
            <a:schemeClr val="accent3"/>
          </a:effectRef>
          <a:fontRef idx="minor">
            <a:schemeClr val="dk1"/>
          </a:fontRef>
        </p:style>
        <p:txBody>
          <a:bodyPr/>
          <a:lstStyle/>
          <a:p>
            <a:r>
              <a:rPr lang="en-GB" dirty="0" smtClean="0"/>
              <a:t>References</a:t>
            </a:r>
            <a:endParaRPr lang="en-GB" dirty="0"/>
          </a:p>
        </p:txBody>
      </p:sp>
      <p:sp>
        <p:nvSpPr>
          <p:cNvPr id="3" name="Content Placeholder 2"/>
          <p:cNvSpPr>
            <a:spLocks noGrp="1"/>
          </p:cNvSpPr>
          <p:nvPr>
            <p:ph idx="1"/>
          </p:nvPr>
        </p:nvSpPr>
        <p:spPr>
          <a:xfrm>
            <a:off x="0" y="2132856"/>
            <a:ext cx="9144000" cy="5328592"/>
          </a:xfrm>
        </p:spPr>
        <p:txBody>
          <a:bodyPr>
            <a:noAutofit/>
          </a:bodyPr>
          <a:lstStyle/>
          <a:p>
            <a:r>
              <a:rPr lang="en-GB" sz="1200" dirty="0" smtClean="0"/>
              <a:t>Box, E., </a:t>
            </a:r>
            <a:r>
              <a:rPr lang="en-GB" sz="1200" dirty="0" err="1" smtClean="0"/>
              <a:t>Gandolfi</a:t>
            </a:r>
            <a:r>
              <a:rPr lang="en-GB" sz="1200" dirty="0" smtClean="0"/>
              <a:t>, J., and Mitchell, K. (2010). Maintaining Safe Mobility for an Ageing Population. RAC Foundation: London.</a:t>
            </a:r>
          </a:p>
          <a:p>
            <a:r>
              <a:rPr lang="en-GB" sz="1200" dirty="0" err="1" smtClean="0"/>
              <a:t>Gilhooly</a:t>
            </a:r>
            <a:r>
              <a:rPr lang="en-GB" sz="1200" dirty="0" smtClean="0"/>
              <a:t>, M.L.M., Hamilton, K., O’Neill, M., </a:t>
            </a:r>
            <a:r>
              <a:rPr lang="en-GB" sz="1200" dirty="0" err="1" smtClean="0"/>
              <a:t>Gow</a:t>
            </a:r>
            <a:r>
              <a:rPr lang="en-GB" sz="1200" dirty="0" smtClean="0"/>
              <a:t>, J., Webster, N., Pike, F. and Bainbridge, C. (2002) </a:t>
            </a:r>
            <a:r>
              <a:rPr lang="en-GB" sz="1200" i="1" dirty="0" smtClean="0"/>
              <a:t>Transport and ageing: Extending quality of life via public and private transport</a:t>
            </a:r>
            <a:r>
              <a:rPr lang="en-GB" sz="1200" dirty="0" smtClean="0"/>
              <a:t>. ESCR Report L48025025, Brunel University Research Archive. Available at: </a:t>
            </a:r>
            <a:r>
              <a:rPr lang="en-GB" sz="1200" u="sng" dirty="0" smtClean="0">
                <a:hlinkClick r:id="rId2"/>
              </a:rPr>
              <a:t>http://v-scheiner.brunel.ac.uk/bitstream/2438/1312/1/PDF%20ESRC%20Transport%20Final%20Report.pdf </a:t>
            </a:r>
            <a:endParaRPr lang="en-GB" sz="1200" u="sng" dirty="0" smtClean="0"/>
          </a:p>
          <a:p>
            <a:r>
              <a:rPr lang="en-GB" sz="1200" dirty="0" smtClean="0"/>
              <a:t>Hawley, C. (2010). </a:t>
            </a:r>
            <a:r>
              <a:rPr lang="en-GB" sz="1200" i="1" dirty="0" smtClean="0"/>
              <a:t>The Attitudes of Health Professionals to Giving Advice on Fitness to Drive</a:t>
            </a:r>
            <a:r>
              <a:rPr lang="en-GB" sz="1200" dirty="0" smtClean="0"/>
              <a:t>, Road Safety Research Report 91, London: Department for Transport. </a:t>
            </a:r>
          </a:p>
          <a:p>
            <a:r>
              <a:rPr lang="en-GB" sz="1200" dirty="0" err="1" smtClean="0"/>
              <a:t>Musselwhite</a:t>
            </a:r>
            <a:r>
              <a:rPr lang="en-GB" sz="1200" dirty="0" smtClean="0"/>
              <a:t>, C. (2011) </a:t>
            </a:r>
            <a:r>
              <a:rPr lang="en-GB" sz="1200" dirty="0" smtClean="0">
                <a:hlinkClick r:id="rId3"/>
              </a:rPr>
              <a:t>Successfully giving up driving for older people.</a:t>
            </a:r>
            <a:r>
              <a:rPr lang="en-GB" sz="1200" dirty="0" smtClean="0"/>
              <a:t> Discussion Paper. International Longevity Centre - UK. </a:t>
            </a:r>
            <a:r>
              <a:rPr lang="en-GB" sz="1200" dirty="0" err="1" smtClean="0"/>
              <a:t>Musselwhite</a:t>
            </a:r>
            <a:r>
              <a:rPr lang="en-GB" sz="1200" dirty="0" smtClean="0"/>
              <a:t>, C. B. A. and Haddad, H. (2010). </a:t>
            </a:r>
            <a:r>
              <a:rPr lang="en-GB" sz="1200" dirty="0" smtClean="0">
                <a:hlinkClick r:id="rId4"/>
              </a:rPr>
              <a:t>Exploring older drivers’ perceptions of driving</a:t>
            </a:r>
            <a:r>
              <a:rPr lang="en-GB" sz="1200" dirty="0" smtClean="0"/>
              <a:t>. </a:t>
            </a:r>
            <a:r>
              <a:rPr lang="en-GB" sz="1200" i="1" dirty="0" smtClean="0"/>
              <a:t>European Journal of Ageing</a:t>
            </a:r>
            <a:r>
              <a:rPr lang="en-GB" sz="1200" dirty="0" smtClean="0"/>
              <a:t>. </a:t>
            </a:r>
            <a:r>
              <a:rPr lang="en-GB" sz="1200" b="1" dirty="0" smtClean="0"/>
              <a:t>7(3), </a:t>
            </a:r>
            <a:r>
              <a:rPr lang="en-GB" sz="1200" dirty="0" smtClean="0"/>
              <a:t>181-188</a:t>
            </a:r>
          </a:p>
          <a:p>
            <a:r>
              <a:rPr lang="en-GB" sz="1200" dirty="0" err="1" smtClean="0"/>
              <a:t>Musselwhite</a:t>
            </a:r>
            <a:r>
              <a:rPr lang="en-GB" sz="1200" dirty="0" smtClean="0"/>
              <a:t>, C. and Haddad, H. (2010). </a:t>
            </a:r>
            <a:r>
              <a:rPr lang="en-GB" sz="1200" dirty="0" smtClean="0">
                <a:hlinkClick r:id="rId5"/>
              </a:rPr>
              <a:t>Mobility, accessibility and quality of later life</a:t>
            </a:r>
            <a:r>
              <a:rPr lang="en-GB" sz="1200" dirty="0" smtClean="0"/>
              <a:t>. </a:t>
            </a:r>
            <a:r>
              <a:rPr lang="en-GB" sz="1200" i="1" dirty="0" smtClean="0"/>
              <a:t>Quality in Ageing and Older Adults</a:t>
            </a:r>
            <a:r>
              <a:rPr lang="en-GB" sz="1200" dirty="0" smtClean="0"/>
              <a:t>. </a:t>
            </a:r>
            <a:r>
              <a:rPr lang="en-GB" sz="1200" b="1" dirty="0" smtClean="0"/>
              <a:t>11(1),</a:t>
            </a:r>
            <a:r>
              <a:rPr lang="en-GB" sz="1200" dirty="0" smtClean="0"/>
              <a:t> 25-37. </a:t>
            </a:r>
          </a:p>
          <a:p>
            <a:r>
              <a:rPr lang="en-GB" sz="1200" dirty="0" err="1" smtClean="0"/>
              <a:t>Musselwhite</a:t>
            </a:r>
            <a:r>
              <a:rPr lang="en-GB" sz="1200" dirty="0" smtClean="0"/>
              <a:t>, C.B.A. &amp; Shergold, I. (2013). Examining the process of driving cessation in later life. </a:t>
            </a:r>
            <a:r>
              <a:rPr lang="en-GB" sz="1200" i="1" dirty="0" smtClean="0"/>
              <a:t>European Journal of Ageing</a:t>
            </a:r>
            <a:r>
              <a:rPr lang="en-GB" sz="1200" dirty="0" smtClean="0"/>
              <a:t>. </a:t>
            </a:r>
            <a:r>
              <a:rPr lang="en-GB" sz="1200" b="1" dirty="0" smtClean="0"/>
              <a:t>10(2),</a:t>
            </a:r>
            <a:r>
              <a:rPr lang="en-GB" sz="1200" dirty="0" smtClean="0"/>
              <a:t> 89-100</a:t>
            </a:r>
          </a:p>
          <a:p>
            <a:r>
              <a:rPr lang="en-GB" sz="1200" dirty="0" err="1" smtClean="0"/>
              <a:t>Musselwhite</a:t>
            </a:r>
            <a:r>
              <a:rPr lang="en-GB" sz="1200" dirty="0" smtClean="0"/>
              <a:t>, C. (2011). </a:t>
            </a:r>
            <a:r>
              <a:rPr lang="en-GB" sz="1200" dirty="0" smtClean="0">
                <a:hlinkClick r:id="rId6"/>
              </a:rPr>
              <a:t>The importance of driving for older people and how the pain of driving cessation can be reduced</a:t>
            </a:r>
            <a:r>
              <a:rPr lang="en-GB" sz="1200" dirty="0" smtClean="0"/>
              <a:t>. </a:t>
            </a:r>
            <a:r>
              <a:rPr lang="en-GB" sz="1200" i="1" dirty="0" smtClean="0"/>
              <a:t>Journal of Dementia and Mental Health, </a:t>
            </a:r>
            <a:r>
              <a:rPr lang="en-GB" sz="1200" b="1" dirty="0" smtClean="0"/>
              <a:t>15(3), </a:t>
            </a:r>
            <a:r>
              <a:rPr lang="en-GB" sz="1200" dirty="0" smtClean="0"/>
              <a:t>22-26. </a:t>
            </a:r>
          </a:p>
          <a:p>
            <a:r>
              <a:rPr lang="en-GB" sz="1200" dirty="0" err="1" smtClean="0"/>
              <a:t>Musselwhite</a:t>
            </a:r>
            <a:r>
              <a:rPr lang="en-GB" sz="1200" dirty="0" smtClean="0"/>
              <a:t>, C.B.A. (2010). </a:t>
            </a:r>
            <a:r>
              <a:rPr lang="en-GB" sz="1200" dirty="0" smtClean="0">
                <a:hlinkClick r:id="rId7"/>
              </a:rPr>
              <a:t>The role of education and training in helping older people to travel after the cessation of driving</a:t>
            </a:r>
            <a:r>
              <a:rPr lang="en-GB" sz="1200" dirty="0" smtClean="0"/>
              <a:t> </a:t>
            </a:r>
            <a:r>
              <a:rPr lang="en-GB" sz="1200" i="1" dirty="0" smtClean="0"/>
              <a:t> International Journal of Education and Ageing </a:t>
            </a:r>
            <a:r>
              <a:rPr lang="en-GB" sz="1200" b="1" dirty="0" smtClean="0"/>
              <a:t>1(2) </a:t>
            </a:r>
            <a:r>
              <a:rPr lang="en-GB" sz="1200" i="1" dirty="0" smtClean="0"/>
              <a:t>, </a:t>
            </a:r>
            <a:r>
              <a:rPr lang="en-GB" sz="1200" dirty="0" smtClean="0"/>
              <a:t>197-21</a:t>
            </a:r>
          </a:p>
          <a:p>
            <a:r>
              <a:rPr lang="en-GB" sz="1200" dirty="0" smtClean="0"/>
              <a:t>Parkhurst, G., Galvin, K., </a:t>
            </a:r>
            <a:r>
              <a:rPr lang="en-GB" sz="1200" dirty="0" err="1" smtClean="0"/>
              <a:t>Musselwhite</a:t>
            </a:r>
            <a:r>
              <a:rPr lang="en-GB" sz="1200" dirty="0" smtClean="0"/>
              <a:t>, C., Phillips, J., Shergold, I., Todres L. (forthcoming) </a:t>
            </a:r>
            <a:r>
              <a:rPr lang="en-GB" sz="1200" b="1" dirty="0" smtClean="0"/>
              <a:t>Beyond Transport: </a:t>
            </a:r>
            <a:r>
              <a:rPr lang="en-GB" sz="1200" dirty="0" smtClean="0"/>
              <a:t>Understanding the Role of </a:t>
            </a:r>
            <a:r>
              <a:rPr lang="en-GB" sz="1200" dirty="0" err="1" smtClean="0"/>
              <a:t>Mobilities</a:t>
            </a:r>
            <a:r>
              <a:rPr lang="en-GB" sz="1200" dirty="0" smtClean="0"/>
              <a:t> in Connecting Rural Elders in Civic Society in </a:t>
            </a:r>
            <a:r>
              <a:rPr lang="en-GB" sz="1200" dirty="0" err="1" smtClean="0"/>
              <a:t>Hennesey</a:t>
            </a:r>
            <a:r>
              <a:rPr lang="en-GB" sz="1200" dirty="0" smtClean="0"/>
              <a:t>, C., Means, R., Burholt, V., (</a:t>
            </a:r>
            <a:r>
              <a:rPr lang="en-GB" sz="1200" dirty="0" err="1" smtClean="0"/>
              <a:t>Eds</a:t>
            </a:r>
            <a:r>
              <a:rPr lang="en-GB" sz="1200" dirty="0" smtClean="0"/>
              <a:t>). </a:t>
            </a:r>
            <a:r>
              <a:rPr lang="en-GB" sz="1200" i="1" dirty="0" smtClean="0"/>
              <a:t>Countryside Connections: Older people, Community and Place in Rural Britain. </a:t>
            </a:r>
            <a:r>
              <a:rPr lang="en-GB" sz="1200" dirty="0" smtClean="0"/>
              <a:t>Policy Press, Bristol. </a:t>
            </a:r>
          </a:p>
          <a:p>
            <a:r>
              <a:rPr lang="en-GB" sz="1200" dirty="0" smtClean="0"/>
              <a:t>Shergold, I., Parkhurst, G., </a:t>
            </a:r>
            <a:r>
              <a:rPr lang="en-GB" sz="1200" dirty="0" err="1" smtClean="0"/>
              <a:t>Musselwhite</a:t>
            </a:r>
            <a:r>
              <a:rPr lang="en-GB" sz="1200" dirty="0" smtClean="0"/>
              <a:t>, C., (2012). </a:t>
            </a:r>
            <a:r>
              <a:rPr lang="en-GB" sz="1200" dirty="0" smtClean="0">
                <a:hlinkClick r:id="rId8"/>
              </a:rPr>
              <a:t>Rural car </a:t>
            </a:r>
            <a:r>
              <a:rPr lang="en-GB" sz="1200" dirty="0" err="1" smtClean="0">
                <a:hlinkClick r:id="rId8"/>
              </a:rPr>
              <a:t>dependence:an</a:t>
            </a:r>
            <a:r>
              <a:rPr lang="en-GB" sz="1200" dirty="0" smtClean="0">
                <a:hlinkClick r:id="rId8"/>
              </a:rPr>
              <a:t> emerging barrier to community activity for older people?</a:t>
            </a:r>
            <a:r>
              <a:rPr lang="en-GB" sz="1200" dirty="0" smtClean="0"/>
              <a:t> </a:t>
            </a:r>
            <a:r>
              <a:rPr lang="en-GB" sz="1200" i="1" dirty="0" smtClean="0"/>
              <a:t>Transport Planning &amp; Tech.</a:t>
            </a:r>
            <a:r>
              <a:rPr lang="en-GB" sz="1200" dirty="0" smtClean="0"/>
              <a:t>, </a:t>
            </a:r>
            <a:r>
              <a:rPr lang="en-GB" sz="1200" b="1" dirty="0" smtClean="0"/>
              <a:t>35 (1),</a:t>
            </a:r>
            <a:r>
              <a:rPr lang="en-GB" sz="1200" dirty="0" smtClean="0"/>
              <a:t> 69-85</a:t>
            </a:r>
          </a:p>
          <a:p>
            <a:r>
              <a:rPr lang="en-GB" sz="1200" dirty="0" smtClean="0"/>
              <a:t>Siren, A. &amp; </a:t>
            </a:r>
            <a:r>
              <a:rPr lang="en-GB" sz="1200" dirty="0" err="1" smtClean="0"/>
              <a:t>Hakamies-Blomqvist</a:t>
            </a:r>
            <a:r>
              <a:rPr lang="en-GB" sz="1200" dirty="0" smtClean="0"/>
              <a:t>, L. (2005). Sense and sensibility : a narrative study of older women’s car driving. </a:t>
            </a:r>
            <a:r>
              <a:rPr lang="en-GB" sz="1200" i="1" dirty="0" smtClean="0"/>
              <a:t>Transportation Research, Part F: Traffic Psychology and Behaviour, </a:t>
            </a:r>
            <a:r>
              <a:rPr lang="en-GB" sz="1200" b="1" dirty="0" smtClean="0"/>
              <a:t>8</a:t>
            </a:r>
            <a:r>
              <a:rPr lang="en-GB" sz="1200" dirty="0" smtClean="0"/>
              <a:t>, 213–28</a:t>
            </a:r>
            <a:endParaRPr lang="en-GB"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339280" cy="365125"/>
          </a:xfrm>
          <a:prstGeom prst="rect">
            <a:avLst/>
          </a:prstGeom>
        </p:spPr>
        <p:txBody>
          <a:bodyPr/>
          <a:lstStyle/>
          <a:p>
            <a:fld id="{B5773058-075C-43E0-A6FB-A90425A62785}" type="slidenum">
              <a:rPr lang="en-US" smtClean="0"/>
              <a:pPr/>
              <a:t>3</a:t>
            </a:fld>
            <a:endParaRPr lang="en-US"/>
          </a:p>
        </p:txBody>
      </p:sp>
      <p:sp>
        <p:nvSpPr>
          <p:cNvPr id="123908" name="Rectangle 4"/>
          <p:cNvSpPr>
            <a:spLocks noChangeArrowheads="1"/>
          </p:cNvSpPr>
          <p:nvPr/>
        </p:nvSpPr>
        <p:spPr bwMode="auto">
          <a:xfrm>
            <a:off x="5004048" y="2132856"/>
            <a:ext cx="3852044" cy="2736304"/>
          </a:xfrm>
          <a:prstGeom prst="rect">
            <a:avLst/>
          </a:prstGeom>
          <a:noFill/>
          <a:ln w="9525">
            <a:solidFill>
              <a:srgbClr val="339966"/>
            </a:solidFill>
            <a:prstDash val="lgDash"/>
            <a:miter lim="800000"/>
            <a:headEnd/>
            <a:tailEnd/>
          </a:ln>
          <a:effectLst/>
        </p:spPr>
        <p:txBody>
          <a:bodyPr anchor="ctr"/>
          <a:lstStyle/>
          <a:p>
            <a:pPr algn="ctr"/>
            <a:r>
              <a:rPr lang="en-GB" sz="3600" dirty="0" smtClean="0">
                <a:solidFill>
                  <a:srgbClr val="008000"/>
                </a:solidFill>
                <a:latin typeface="Tahoma" pitchFamily="34" charset="0"/>
              </a:rPr>
              <a:t>Connectivity: People and Places</a:t>
            </a:r>
          </a:p>
          <a:p>
            <a:pPr algn="ctr"/>
            <a:r>
              <a:rPr lang="en-GB" sz="3600" dirty="0" smtClean="0">
                <a:solidFill>
                  <a:srgbClr val="008000"/>
                </a:solidFill>
                <a:latin typeface="Tahoma" pitchFamily="34" charset="0"/>
              </a:rPr>
              <a:t>Older people’s need to travel</a:t>
            </a:r>
            <a:endParaRPr lang="en-US" sz="3600" dirty="0">
              <a:solidFill>
                <a:srgbClr val="008000"/>
              </a:solidFill>
              <a:latin typeface="Tahom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79511" y="2060848"/>
            <a:ext cx="4667205" cy="27363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2699792" cy="1440160"/>
          </a:xfrm>
        </p:spPr>
        <p:txBody>
          <a:bodyPr>
            <a:normAutofit/>
          </a:bodyPr>
          <a:lstStyle/>
          <a:p>
            <a:r>
              <a:rPr lang="en-GB" dirty="0" smtClean="0"/>
              <a:t>Needs for travel</a:t>
            </a:r>
            <a:endParaRPr lang="en-GB" dirty="0"/>
          </a:p>
        </p:txBody>
      </p:sp>
      <p:sp>
        <p:nvSpPr>
          <p:cNvPr id="11" name="AutoShape 1031"/>
          <p:cNvSpPr>
            <a:spLocks noChangeArrowheads="1"/>
          </p:cNvSpPr>
          <p:nvPr/>
        </p:nvSpPr>
        <p:spPr bwMode="auto">
          <a:xfrm>
            <a:off x="3635896" y="908720"/>
            <a:ext cx="4872831" cy="5148507"/>
          </a:xfrm>
          <a:prstGeom prst="triangle">
            <a:avLst>
              <a:gd name="adj" fmla="val 50000"/>
            </a:avLst>
          </a:prstGeom>
          <a:solidFill>
            <a:srgbClr val="CC99FF"/>
          </a:solidFill>
          <a:ln w="9525">
            <a:solidFill>
              <a:srgbClr val="000000"/>
            </a:solidFill>
            <a:miter lim="800000"/>
            <a:headEnd/>
            <a:tailEnd/>
          </a:ln>
        </p:spPr>
        <p:txBody>
          <a:bodyPr/>
          <a:lstStyle/>
          <a:p>
            <a:endParaRPr lang="en-US"/>
          </a:p>
        </p:txBody>
      </p:sp>
      <p:sp>
        <p:nvSpPr>
          <p:cNvPr id="12" name="Text Box 1032"/>
          <p:cNvSpPr txBox="1">
            <a:spLocks noChangeArrowheads="1"/>
          </p:cNvSpPr>
          <p:nvPr/>
        </p:nvSpPr>
        <p:spPr bwMode="auto">
          <a:xfrm>
            <a:off x="2843808" y="4437112"/>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
        <p:nvSpPr>
          <p:cNvPr id="13" name="Text Box 1033"/>
          <p:cNvSpPr txBox="1">
            <a:spLocks noChangeArrowheads="1"/>
          </p:cNvSpPr>
          <p:nvPr/>
        </p:nvSpPr>
        <p:spPr bwMode="auto">
          <a:xfrm>
            <a:off x="2843808" y="2852936"/>
            <a:ext cx="6084862" cy="1386215"/>
          </a:xfrm>
          <a:prstGeom prst="rect">
            <a:avLst/>
          </a:prstGeom>
          <a:solidFill>
            <a:srgbClr val="92D050"/>
          </a:solidFill>
          <a:ln w="9525">
            <a:solidFill>
              <a:srgbClr val="000000"/>
            </a:solidFill>
            <a:miter lim="800000"/>
            <a:headEnd/>
            <a:tailEnd/>
          </a:ln>
        </p:spPr>
        <p:txBody>
          <a:bodyPr/>
          <a:lstStyle/>
          <a:p>
            <a:pPr algn="ctr"/>
            <a:r>
              <a:rPr lang="en-US" sz="1600" dirty="0"/>
              <a:t>SECONDARY MOBILITY NEEDS</a:t>
            </a:r>
          </a:p>
          <a:p>
            <a:pPr algn="ctr"/>
            <a:r>
              <a:rPr lang="en-US" sz="1600" dirty="0"/>
              <a:t>Social/affective Needs</a:t>
            </a:r>
          </a:p>
          <a:p>
            <a:pPr algn="ctr"/>
            <a:r>
              <a:rPr lang="en-US" sz="1600" dirty="0"/>
              <a:t>e.g. The need for independence, control</a:t>
            </a:r>
            <a:r>
              <a:rPr lang="en-US" sz="1600" dirty="0" smtClean="0"/>
              <a:t>, to be seen as normal.</a:t>
            </a:r>
          </a:p>
          <a:p>
            <a:pPr algn="ctr"/>
            <a:r>
              <a:rPr lang="en-US" sz="1600" dirty="0" smtClean="0"/>
              <a:t>Linked to </a:t>
            </a:r>
            <a:r>
              <a:rPr lang="en-US" sz="1600" dirty="0"/>
              <a:t>status, </a:t>
            </a:r>
            <a:r>
              <a:rPr lang="en-US" sz="1600" dirty="0" smtClean="0"/>
              <a:t>roles, identity, self-esteem. Impression management</a:t>
            </a:r>
            <a:endParaRPr lang="en-US" sz="2400" dirty="0"/>
          </a:p>
        </p:txBody>
      </p:sp>
      <p:sp>
        <p:nvSpPr>
          <p:cNvPr id="14" name="Text Box 1034"/>
          <p:cNvSpPr txBox="1">
            <a:spLocks noChangeArrowheads="1"/>
          </p:cNvSpPr>
          <p:nvPr/>
        </p:nvSpPr>
        <p:spPr bwMode="auto">
          <a:xfrm>
            <a:off x="2843808" y="1268760"/>
            <a:ext cx="6084862" cy="1332339"/>
          </a:xfrm>
          <a:prstGeom prst="rect">
            <a:avLst/>
          </a:prstGeom>
          <a:solidFill>
            <a:srgbClr val="3366FF"/>
          </a:solidFill>
          <a:ln w="9525">
            <a:solidFill>
              <a:srgbClr val="000000"/>
            </a:solidFill>
            <a:miter lim="800000"/>
            <a:headEnd/>
            <a:tailEnd/>
          </a:ln>
        </p:spPr>
        <p:txBody>
          <a:bodyPr/>
          <a:lstStyle/>
          <a:p>
            <a:pPr algn="ctr"/>
            <a:r>
              <a:rPr lang="en-US" sz="1600" dirty="0"/>
              <a:t>TERTIARY MOBILITY NEEDS</a:t>
            </a:r>
          </a:p>
          <a:p>
            <a:pPr algn="ctr"/>
            <a:r>
              <a:rPr lang="en-US" sz="1600" dirty="0"/>
              <a:t>Aesthetic Needs</a:t>
            </a:r>
          </a:p>
          <a:p>
            <a:pPr algn="ctr"/>
            <a:r>
              <a:rPr lang="en-US" sz="1600" dirty="0"/>
              <a:t>e.g. The need </a:t>
            </a:r>
            <a:r>
              <a:rPr lang="en-US" sz="1600" dirty="0" smtClean="0"/>
              <a:t>for the journey itself, for </a:t>
            </a:r>
            <a:r>
              <a:rPr lang="en-US" sz="1600" dirty="0"/>
              <a:t>relaxation, visit </a:t>
            </a:r>
            <a:r>
              <a:rPr lang="en-US" sz="1600" dirty="0" smtClean="0"/>
              <a:t>nature.</a:t>
            </a:r>
          </a:p>
          <a:p>
            <a:pPr algn="ctr"/>
            <a:r>
              <a:rPr lang="en-US" sz="1600" dirty="0" smtClean="0"/>
              <a:t>No explicit purpose.</a:t>
            </a:r>
            <a:endParaRPr lang="en-US" sz="2400" dirty="0"/>
          </a:p>
        </p:txBody>
      </p:sp>
      <p:sp>
        <p:nvSpPr>
          <p:cNvPr id="17" name="TextBox 16"/>
          <p:cNvSpPr txBox="1"/>
          <p:nvPr/>
        </p:nvSpPr>
        <p:spPr>
          <a:xfrm>
            <a:off x="179512" y="6381328"/>
            <a:ext cx="8820472" cy="261610"/>
          </a:xfrm>
          <a:prstGeom prst="rect">
            <a:avLst/>
          </a:prstGeom>
          <a:noFill/>
        </p:spPr>
        <p:txBody>
          <a:bodyPr wrap="square" rtlCol="0">
            <a:spAutoFit/>
          </a:bodyPr>
          <a:lstStyle/>
          <a:p>
            <a:pPr lvl="0" eaLnBrk="0" fontAlgn="base" hangingPunct="0">
              <a:spcBef>
                <a:spcPct val="0"/>
              </a:spcBef>
              <a:spcAft>
                <a:spcPct val="0"/>
              </a:spcAft>
            </a:pPr>
            <a:r>
              <a:rPr lang="en-US" sz="1100" dirty="0" smtClean="0">
                <a:latin typeface="Trebuchet MS" pitchFamily="34" charset="0"/>
                <a:ea typeface="Times New Roman" pitchFamily="18" charset="0"/>
                <a:cs typeface="Arial" pitchFamily="34" charset="0"/>
              </a:rPr>
              <a:t>Musselwhite, C. and Haddad, H. (2010). Mobility, accessibility and quality of later life. </a:t>
            </a:r>
            <a:r>
              <a:rPr lang="en-US" sz="1100" i="1" dirty="0" smtClean="0">
                <a:latin typeface="Trebuchet MS" pitchFamily="34" charset="0"/>
                <a:ea typeface="Times New Roman" pitchFamily="18" charset="0"/>
                <a:cs typeface="Arial" pitchFamily="34" charset="0"/>
              </a:rPr>
              <a:t>Quality in Ageing and Older Adults</a:t>
            </a:r>
            <a:r>
              <a:rPr lang="en-US" sz="1100" dirty="0" smtClean="0">
                <a:latin typeface="Trebuchet MS" pitchFamily="34" charset="0"/>
                <a:ea typeface="Times New Roman" pitchFamily="18" charset="0"/>
                <a:cs typeface="Arial" pitchFamily="34" charset="0"/>
              </a:rPr>
              <a:t>. </a:t>
            </a:r>
            <a:r>
              <a:rPr lang="en-US" sz="1100" b="1" dirty="0" smtClean="0">
                <a:latin typeface="Trebuchet MS" pitchFamily="34" charset="0"/>
                <a:ea typeface="Times New Roman" pitchFamily="18" charset="0"/>
                <a:cs typeface="Arial" pitchFamily="34" charset="0"/>
              </a:rPr>
              <a:t>11(1),</a:t>
            </a:r>
            <a:r>
              <a:rPr lang="en-US" sz="1100" dirty="0" smtClean="0">
                <a:latin typeface="Trebuchet MS" pitchFamily="34" charset="0"/>
                <a:ea typeface="Times New Roman" pitchFamily="18" charset="0"/>
                <a:cs typeface="Arial" pitchFamily="34" charset="0"/>
              </a:rPr>
              <a:t> 25-37. </a:t>
            </a:r>
            <a:endParaRPr lang="en-US" sz="24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724128" y="5129808"/>
            <a:ext cx="3419872" cy="1728192"/>
          </a:xfrm>
        </p:spPr>
        <p:txBody>
          <a:bodyPr numCol="1">
            <a:normAutofit/>
          </a:bodyPr>
          <a:lstStyle/>
          <a:p>
            <a:pPr>
              <a:lnSpc>
                <a:spcPct val="80000"/>
              </a:lnSpc>
              <a:buNone/>
            </a:pPr>
            <a:endParaRPr lang="en-GB" sz="1800" dirty="0" smtClean="0"/>
          </a:p>
          <a:p>
            <a:pPr>
              <a:lnSpc>
                <a:spcPct val="80000"/>
              </a:lnSpc>
              <a:buNone/>
            </a:pPr>
            <a:endParaRPr lang="en-GB" sz="1800" dirty="0" smtClean="0"/>
          </a:p>
          <a:p>
            <a:pPr>
              <a:lnSpc>
                <a:spcPct val="80000"/>
              </a:lnSpc>
              <a:buNone/>
            </a:pPr>
            <a:endParaRPr lang="en-GB" sz="2000" dirty="0" smtClean="0"/>
          </a:p>
          <a:p>
            <a:pPr>
              <a:lnSpc>
                <a:spcPct val="80000"/>
              </a:lnSpc>
              <a:buNone/>
            </a:pPr>
            <a:r>
              <a:rPr lang="en-GB" sz="2000" dirty="0" smtClean="0"/>
              <a:t>More </a:t>
            </a:r>
            <a:r>
              <a:rPr lang="en-GB" sz="2000" b="1" dirty="0" smtClean="0"/>
              <a:t>miles</a:t>
            </a:r>
            <a:r>
              <a:rPr lang="en-GB" sz="2000" dirty="0" smtClean="0"/>
              <a:t> driven per person</a:t>
            </a:r>
          </a:p>
          <a:p>
            <a:pPr>
              <a:lnSpc>
                <a:spcPct val="80000"/>
              </a:lnSpc>
              <a:buNone/>
            </a:pPr>
            <a:endParaRPr lang="en-GB" sz="1800" dirty="0" smtClean="0"/>
          </a:p>
          <a:p>
            <a:pPr>
              <a:lnSpc>
                <a:spcPct val="80000"/>
              </a:lnSpc>
            </a:pPr>
            <a:endParaRPr lang="en-GB" sz="1800" dirty="0" smtClean="0"/>
          </a:p>
          <a:p>
            <a:pPr>
              <a:lnSpc>
                <a:spcPct val="80000"/>
              </a:lnSpc>
            </a:pPr>
            <a:endParaRPr lang="en-US" sz="1800" dirty="0"/>
          </a:p>
        </p:txBody>
      </p:sp>
      <p:sp>
        <p:nvSpPr>
          <p:cNvPr id="5" name="TextBox 4"/>
          <p:cNvSpPr txBox="1"/>
          <p:nvPr/>
        </p:nvSpPr>
        <p:spPr>
          <a:xfrm>
            <a:off x="0" y="6596390"/>
            <a:ext cx="3923928" cy="261610"/>
          </a:xfrm>
          <a:prstGeom prst="rect">
            <a:avLst/>
          </a:prstGeom>
          <a:noFill/>
        </p:spPr>
        <p:txBody>
          <a:bodyPr wrap="square" rtlCol="0">
            <a:spAutoFit/>
          </a:bodyPr>
          <a:lstStyle/>
          <a:p>
            <a:r>
              <a:rPr lang="en-GB" sz="1100" dirty="0" smtClean="0"/>
              <a:t>Source: </a:t>
            </a:r>
            <a:r>
              <a:rPr lang="en-GB" sz="1100" dirty="0" err="1" smtClean="0"/>
              <a:t>DfT</a:t>
            </a:r>
            <a:r>
              <a:rPr lang="en-GB" sz="1100" dirty="0" smtClean="0"/>
              <a:t> (2002, 2006, 2010)</a:t>
            </a:r>
            <a:endParaRPr lang="en-GB" sz="1100" dirty="0"/>
          </a:p>
        </p:txBody>
      </p:sp>
      <p:sp>
        <p:nvSpPr>
          <p:cNvPr id="11" name="Rectangle 10"/>
          <p:cNvSpPr/>
          <p:nvPr/>
        </p:nvSpPr>
        <p:spPr>
          <a:xfrm>
            <a:off x="0" y="0"/>
            <a:ext cx="3419872"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pPr>
            <a:r>
              <a:rPr lang="en-US" sz="2000" dirty="0" smtClean="0"/>
              <a:t>Older people are more healthy and active as a cohort than ever before and as such are also more mobile </a:t>
            </a:r>
            <a:r>
              <a:rPr lang="en-GB" sz="2000" dirty="0" smtClean="0"/>
              <a:t>(</a:t>
            </a:r>
            <a:r>
              <a:rPr lang="en-GB" sz="2000" dirty="0" err="1" smtClean="0"/>
              <a:t>Tomassini</a:t>
            </a:r>
            <a:r>
              <a:rPr lang="en-US" sz="2000" dirty="0" smtClean="0"/>
              <a:t>, 2004). </a:t>
            </a:r>
            <a:br>
              <a:rPr lang="en-US" sz="2000" dirty="0" smtClean="0"/>
            </a:br>
            <a:r>
              <a:rPr lang="en-US" sz="2000" dirty="0" smtClean="0"/>
              <a:t/>
            </a:r>
            <a:br>
              <a:rPr lang="en-US" sz="2000" dirty="0" smtClean="0"/>
            </a:br>
            <a:r>
              <a:rPr lang="en-US" sz="2000" dirty="0" smtClean="0"/>
              <a:t>Increasing </a:t>
            </a:r>
            <a:r>
              <a:rPr lang="en-US" sz="2000" dirty="0" err="1" smtClean="0"/>
              <a:t>hypermobile</a:t>
            </a:r>
            <a:r>
              <a:rPr lang="en-US" sz="2000" dirty="0" smtClean="0"/>
              <a:t> society, where services, shops, work and families are increasingly dispersed</a:t>
            </a:r>
          </a:p>
          <a:p>
            <a:pPr>
              <a:lnSpc>
                <a:spcPct val="80000"/>
              </a:lnSpc>
            </a:pPr>
            <a:endParaRPr lang="en-US" sz="2000" dirty="0" smtClean="0"/>
          </a:p>
          <a:p>
            <a:pPr>
              <a:lnSpc>
                <a:spcPct val="80000"/>
              </a:lnSpc>
            </a:pPr>
            <a:r>
              <a:rPr lang="en-US" sz="2000" dirty="0" smtClean="0"/>
              <a:t>Increasingly reliant on the car</a:t>
            </a:r>
          </a:p>
        </p:txBody>
      </p:sp>
      <p:sp>
        <p:nvSpPr>
          <p:cNvPr id="12" name="TextBox 11"/>
          <p:cNvSpPr txBox="1"/>
          <p:nvPr/>
        </p:nvSpPr>
        <p:spPr>
          <a:xfrm>
            <a:off x="3959424" y="3284984"/>
            <a:ext cx="518457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smtClean="0"/>
              <a:t>Growth in % </a:t>
            </a:r>
            <a:r>
              <a:rPr lang="en-GB" sz="2000" b="1" dirty="0" smtClean="0"/>
              <a:t>licence holders </a:t>
            </a:r>
            <a:r>
              <a:rPr lang="en-GB" sz="2000" dirty="0" smtClean="0"/>
              <a:t>over 70 years</a:t>
            </a:r>
            <a:endParaRPr lang="en-GB" sz="2000" dirty="0"/>
          </a:p>
        </p:txBody>
      </p:sp>
      <p:graphicFrame>
        <p:nvGraphicFramePr>
          <p:cNvPr id="16" name="Chart 15"/>
          <p:cNvGraphicFramePr/>
          <p:nvPr/>
        </p:nvGraphicFramePr>
        <p:xfrm>
          <a:off x="251520" y="3501008"/>
          <a:ext cx="5040560" cy="288721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
          <p:cNvSpPr txBox="1"/>
          <p:nvPr/>
        </p:nvSpPr>
        <p:spPr>
          <a:xfrm>
            <a:off x="4067944" y="3933056"/>
            <a:ext cx="576064" cy="6480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smtClean="0"/>
              <a:t>+3</a:t>
            </a:r>
            <a:r>
              <a:rPr lang="en-GB" sz="1100" dirty="0" smtClean="0"/>
              <a:t>7%</a:t>
            </a:r>
            <a:endParaRPr lang="en-GB" sz="1100" dirty="0"/>
          </a:p>
        </p:txBody>
      </p:sp>
      <p:sp>
        <p:nvSpPr>
          <p:cNvPr id="18" name="TextBox 1"/>
          <p:cNvSpPr txBox="1"/>
          <p:nvPr/>
        </p:nvSpPr>
        <p:spPr>
          <a:xfrm>
            <a:off x="3995936" y="4365104"/>
            <a:ext cx="576064" cy="6480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smtClean="0"/>
              <a:t>-8%</a:t>
            </a:r>
            <a:endParaRPr lang="en-GB" sz="1100" dirty="0"/>
          </a:p>
        </p:txBody>
      </p:sp>
      <p:graphicFrame>
        <p:nvGraphicFramePr>
          <p:cNvPr id="20" name="Chart 19"/>
          <p:cNvGraphicFramePr/>
          <p:nvPr/>
        </p:nvGraphicFramePr>
        <p:xfrm>
          <a:off x="3491880" y="0"/>
          <a:ext cx="5652120" cy="3171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3754760" cy="4525963"/>
          </a:xfrm>
        </p:spPr>
        <p:txBody>
          <a:bodyPr/>
          <a:lstStyle/>
          <a:p>
            <a:r>
              <a:rPr lang="en-GB" sz="1600" dirty="0" smtClean="0"/>
              <a:t>Predicted growth in the use of the car</a:t>
            </a:r>
          </a:p>
          <a:p>
            <a:pPr marL="819150" lvl="1" indent="-419100">
              <a:lnSpc>
                <a:spcPct val="120000"/>
              </a:lnSpc>
              <a:buNone/>
            </a:pPr>
            <a:r>
              <a:rPr lang="en-GB" sz="1200" i="1" dirty="0" smtClean="0"/>
              <a:t>More older people but also...</a:t>
            </a:r>
          </a:p>
          <a:p>
            <a:pPr marL="819150" lvl="1" indent="-419100">
              <a:lnSpc>
                <a:spcPct val="120000"/>
              </a:lnSpc>
            </a:pPr>
            <a:r>
              <a:rPr lang="en-GB" sz="1200" i="1" dirty="0" smtClean="0"/>
              <a:t>More fit, more active, work later in life.</a:t>
            </a:r>
          </a:p>
          <a:p>
            <a:pPr marL="819150" lvl="1" indent="-419100">
              <a:lnSpc>
                <a:spcPct val="120000"/>
              </a:lnSpc>
            </a:pPr>
            <a:r>
              <a:rPr lang="en-GB" sz="1200" i="1" dirty="0" smtClean="0"/>
              <a:t>More habitual car users.</a:t>
            </a:r>
          </a:p>
          <a:p>
            <a:pPr marL="819150" lvl="1" indent="-419100">
              <a:lnSpc>
                <a:spcPct val="120000"/>
              </a:lnSpc>
            </a:pPr>
            <a:r>
              <a:rPr lang="en-GB" sz="1200" i="1" dirty="0" err="1" smtClean="0"/>
              <a:t>Hypermobile</a:t>
            </a:r>
            <a:r>
              <a:rPr lang="en-GB" sz="1200" i="1" dirty="0" smtClean="0"/>
              <a:t> society geared around the car</a:t>
            </a:r>
          </a:p>
          <a:p>
            <a:pPr marL="819150" lvl="1" indent="-419100">
              <a:lnSpc>
                <a:spcPct val="120000"/>
              </a:lnSpc>
            </a:pPr>
            <a:r>
              <a:rPr lang="en-GB" sz="1200" i="1" dirty="0" smtClean="0"/>
              <a:t>Family and friends dispersed</a:t>
            </a:r>
          </a:p>
          <a:p>
            <a:endParaRPr lang="en-GB" sz="1800" dirty="0" smtClean="0"/>
          </a:p>
          <a:p>
            <a:r>
              <a:rPr lang="en-GB" sz="1800" dirty="0" smtClean="0"/>
              <a:t>Estimate of 10,000,000 drivers over 70 by 2030</a:t>
            </a:r>
            <a:br>
              <a:rPr lang="en-GB" sz="1800" dirty="0" smtClean="0"/>
            </a:br>
            <a:endParaRPr lang="en-GB" sz="1800" dirty="0" smtClean="0"/>
          </a:p>
          <a:p>
            <a:r>
              <a:rPr lang="en-GB" sz="1800" dirty="0" smtClean="0"/>
              <a:t>But is it necessary?</a:t>
            </a:r>
          </a:p>
          <a:p>
            <a:endParaRPr lang="en-GB" sz="1600" dirty="0" smtClean="0"/>
          </a:p>
          <a:p>
            <a:endParaRPr lang="en-GB" dirty="0"/>
          </a:p>
        </p:txBody>
      </p:sp>
      <p:sp>
        <p:nvSpPr>
          <p:cNvPr id="4" name="Slide Number Placeholder 3"/>
          <p:cNvSpPr>
            <a:spLocks noGrp="1"/>
          </p:cNvSpPr>
          <p:nvPr>
            <p:ph type="sldNum" sz="quarter" idx="4294967295"/>
          </p:nvPr>
        </p:nvSpPr>
        <p:spPr>
          <a:xfrm>
            <a:off x="6553200" y="6356350"/>
            <a:ext cx="2339280" cy="365125"/>
          </a:xfrm>
          <a:prstGeom prst="rect">
            <a:avLst/>
          </a:prstGeom>
        </p:spPr>
        <p:txBody>
          <a:bodyPr/>
          <a:lstStyle/>
          <a:p>
            <a:pPr>
              <a:defRPr/>
            </a:pPr>
            <a:fld id="{F3C49C15-73CA-4029-9879-5FE5E1CDFE24}" type="slidenum">
              <a:rPr lang="en-GB" smtClean="0"/>
              <a:pPr>
                <a:defRPr/>
              </a:pPr>
              <a:t>6</a:t>
            </a:fld>
            <a:endParaRPr lang="en-GB" dirty="0"/>
          </a:p>
        </p:txBody>
      </p:sp>
      <p:graphicFrame>
        <p:nvGraphicFramePr>
          <p:cNvPr id="6" name="Chart 5"/>
          <p:cNvGraphicFramePr/>
          <p:nvPr/>
        </p:nvGraphicFramePr>
        <p:xfrm>
          <a:off x="3707904" y="0"/>
          <a:ext cx="5436096" cy="33569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251520" y="3501008"/>
          <a:ext cx="5364088" cy="32129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196753"/>
          <a:ext cx="9144000" cy="5661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7251700" y="6021288"/>
          <a:ext cx="1892300" cy="161925"/>
        </p:xfrm>
        <a:graphic>
          <a:graphicData uri="http://schemas.openxmlformats.org/drawingml/2006/table">
            <a:tbl>
              <a:tblPr/>
              <a:tblGrid>
                <a:gridCol w="1892300"/>
              </a:tblGrid>
              <a:tr h="161925">
                <a:tc>
                  <a:txBody>
                    <a:bodyPr/>
                    <a:lstStyle/>
                    <a:p>
                      <a:pPr algn="l" fontAlgn="b"/>
                      <a:r>
                        <a:rPr lang="en-GB" sz="1000" b="0" i="0" u="none" strike="noStrike" dirty="0">
                          <a:latin typeface="Arial"/>
                        </a:rPr>
                        <a:t>Sample size: 3,500</a:t>
                      </a:r>
                    </a:p>
                  </a:txBody>
                  <a:tcPr marL="0" marR="0" marT="0" marB="0" anchor="b">
                    <a:lnL>
                      <a:noFill/>
                    </a:lnL>
                    <a:lnR>
                      <a:noFill/>
                    </a:lnR>
                    <a:lnT>
                      <a:noFill/>
                    </a:lnT>
                    <a:lnB>
                      <a:noFill/>
                    </a:lnB>
                    <a:solidFill>
                      <a:srgbClr val="FFFFFF"/>
                    </a:solidFill>
                  </a:tcPr>
                </a:tc>
              </a:tr>
            </a:tbl>
          </a:graphicData>
        </a:graphic>
      </p:graphicFrame>
      <p:graphicFrame>
        <p:nvGraphicFramePr>
          <p:cNvPr id="7" name="Table 6"/>
          <p:cNvGraphicFramePr>
            <a:graphicFrameLocks noGrp="1"/>
          </p:cNvGraphicFramePr>
          <p:nvPr/>
        </p:nvGraphicFramePr>
        <p:xfrm>
          <a:off x="7251700" y="5733256"/>
          <a:ext cx="1892300" cy="304800"/>
        </p:xfrm>
        <a:graphic>
          <a:graphicData uri="http://schemas.openxmlformats.org/drawingml/2006/table">
            <a:tbl>
              <a:tblPr/>
              <a:tblGrid>
                <a:gridCol w="1892300"/>
              </a:tblGrid>
              <a:tr h="161925">
                <a:tc>
                  <a:txBody>
                    <a:bodyPr/>
                    <a:lstStyle/>
                    <a:p>
                      <a:pPr algn="l" fontAlgn="b"/>
                      <a:r>
                        <a:rPr lang="en-GB" sz="1000" b="0" i="0" u="none" strike="noStrike" dirty="0">
                          <a:latin typeface="Arial"/>
                        </a:rPr>
                        <a:t>Source: National Survey for Wales, January - March 2012</a:t>
                      </a:r>
                    </a:p>
                  </a:txBody>
                  <a:tcPr marL="0" marR="0" marT="0" marB="0" anchor="b">
                    <a:lnL>
                      <a:noFill/>
                    </a:lnL>
                    <a:lnR>
                      <a:noFill/>
                    </a:lnR>
                    <a:lnT>
                      <a:noFill/>
                    </a:lnT>
                    <a:lnB>
                      <a:noFill/>
                    </a:lnB>
                    <a:solidFill>
                      <a:srgbClr val="FFFFFF"/>
                    </a:solidFill>
                  </a:tcPr>
                </a:tc>
              </a:tr>
            </a:tbl>
          </a:graphicData>
        </a:graphic>
      </p:graphicFrame>
      <p:sp>
        <p:nvSpPr>
          <p:cNvPr id="12" name="Rectangle 11"/>
          <p:cNvSpPr/>
          <p:nvPr/>
        </p:nvSpPr>
        <p:spPr>
          <a:xfrm>
            <a:off x="8244408" y="3356992"/>
            <a:ext cx="755576" cy="122413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Text Box 1032"/>
          <p:cNvSpPr txBox="1">
            <a:spLocks noChangeArrowheads="1"/>
          </p:cNvSpPr>
          <p:nvPr/>
        </p:nvSpPr>
        <p:spPr bwMode="auto">
          <a:xfrm>
            <a:off x="0" y="0"/>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1074" name="Picture 2"/>
          <p:cNvPicPr>
            <a:picLocks noChangeAspect="1" noChangeArrowheads="1"/>
          </p:cNvPicPr>
          <p:nvPr/>
        </p:nvPicPr>
        <p:blipFill>
          <a:blip r:embed="rId2" cstate="print"/>
          <a:srcRect/>
          <a:stretch>
            <a:fillRect/>
          </a:stretch>
        </p:blipFill>
        <p:spPr bwMode="auto">
          <a:xfrm>
            <a:off x="611560" y="1647825"/>
            <a:ext cx="7829550" cy="5210175"/>
          </a:xfrm>
          <a:prstGeom prst="rect">
            <a:avLst/>
          </a:prstGeom>
          <a:noFill/>
          <a:ln w="9525">
            <a:noFill/>
            <a:miter lim="800000"/>
            <a:headEnd/>
            <a:tailEnd/>
          </a:ln>
        </p:spPr>
      </p:pic>
      <p:sp>
        <p:nvSpPr>
          <p:cNvPr id="5" name="Rectangle 4"/>
          <p:cNvSpPr/>
          <p:nvPr/>
        </p:nvSpPr>
        <p:spPr>
          <a:xfrm>
            <a:off x="0" y="1196752"/>
            <a:ext cx="5256584"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smtClean="0"/>
              <a:t>Particular issue around not having a car</a:t>
            </a:r>
          </a:p>
        </p:txBody>
      </p:sp>
      <p:sp>
        <p:nvSpPr>
          <p:cNvPr id="6" name="Text Box 1032"/>
          <p:cNvSpPr txBox="1">
            <a:spLocks noChangeArrowheads="1"/>
          </p:cNvSpPr>
          <p:nvPr/>
        </p:nvSpPr>
        <p:spPr bwMode="auto">
          <a:xfrm>
            <a:off x="0" y="0"/>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graphicFrame>
        <p:nvGraphicFramePr>
          <p:cNvPr id="7" name="Table 6"/>
          <p:cNvGraphicFramePr>
            <a:graphicFrameLocks noGrp="1"/>
          </p:cNvGraphicFramePr>
          <p:nvPr/>
        </p:nvGraphicFramePr>
        <p:xfrm>
          <a:off x="7251700" y="1412776"/>
          <a:ext cx="1892300" cy="304800"/>
        </p:xfrm>
        <a:graphic>
          <a:graphicData uri="http://schemas.openxmlformats.org/drawingml/2006/table">
            <a:tbl>
              <a:tblPr/>
              <a:tblGrid>
                <a:gridCol w="1892300"/>
              </a:tblGrid>
              <a:tr h="161925">
                <a:tc>
                  <a:txBody>
                    <a:bodyPr/>
                    <a:lstStyle/>
                    <a:p>
                      <a:pPr algn="l" fontAlgn="b"/>
                      <a:r>
                        <a:rPr lang="en-GB" sz="1000" b="0" i="0" u="none" strike="noStrike" dirty="0">
                          <a:latin typeface="Arial"/>
                        </a:rPr>
                        <a:t>Source: National Survey for Wales, January - March 2012</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4248472"/>
          </a:xfrm>
        </p:spPr>
        <p:style>
          <a:lnRef idx="2">
            <a:schemeClr val="accent3"/>
          </a:lnRef>
          <a:fillRef idx="1">
            <a:schemeClr val="lt1"/>
          </a:fillRef>
          <a:effectRef idx="0">
            <a:schemeClr val="accent3"/>
          </a:effectRef>
          <a:fontRef idx="minor">
            <a:schemeClr val="dk1"/>
          </a:fontRef>
        </p:style>
        <p:txBody>
          <a:bodyPr>
            <a:normAutofit fontScale="40000" lnSpcReduction="20000"/>
          </a:bodyPr>
          <a:lstStyle/>
          <a:p>
            <a:r>
              <a:rPr lang="en-GB" sz="4800" dirty="0" smtClean="0"/>
              <a:t>Those with </a:t>
            </a:r>
            <a:r>
              <a:rPr lang="en-GB" sz="4800" b="1" dirty="0" smtClean="0"/>
              <a:t>mobility difficulties </a:t>
            </a:r>
            <a:r>
              <a:rPr lang="en-GB" sz="4800" dirty="0" smtClean="0"/>
              <a:t>make 36% fewer trips </a:t>
            </a:r>
          </a:p>
          <a:p>
            <a:pPr lvl="1"/>
            <a:r>
              <a:rPr lang="en-GB" sz="4400" dirty="0" smtClean="0"/>
              <a:t>Especially those 70 years+ (Nat Travel Survey GB, 2012)</a:t>
            </a:r>
          </a:p>
          <a:p>
            <a:endParaRPr lang="en-GB" sz="4800" dirty="0" smtClean="0"/>
          </a:p>
          <a:p>
            <a:r>
              <a:rPr lang="en-GB" sz="4800" dirty="0" smtClean="0"/>
              <a:t>39% of 70 years+ had problems walking or using a bus, </a:t>
            </a:r>
          </a:p>
          <a:p>
            <a:pPr lvl="1"/>
            <a:r>
              <a:rPr lang="en-GB" sz="4400" dirty="0" smtClean="0"/>
              <a:t>(4% for those aged</a:t>
            </a:r>
            <a:r>
              <a:rPr lang="en-GB" sz="4000" dirty="0" smtClean="0"/>
              <a:t>16-49) (</a:t>
            </a:r>
            <a:r>
              <a:rPr lang="en-GB" sz="4000" dirty="0" err="1" smtClean="0"/>
              <a:t>DfT</a:t>
            </a:r>
            <a:r>
              <a:rPr lang="en-GB" sz="4000" dirty="0" smtClean="0"/>
              <a:t>, 2010a)</a:t>
            </a:r>
          </a:p>
          <a:p>
            <a:endParaRPr lang="en-GB" sz="4800" dirty="0" smtClean="0"/>
          </a:p>
          <a:p>
            <a:r>
              <a:rPr lang="en-GB" sz="4800" dirty="0" smtClean="0"/>
              <a:t>11% of people with a </a:t>
            </a:r>
            <a:r>
              <a:rPr lang="en-GB" sz="4800" b="1" dirty="0" smtClean="0"/>
              <a:t>long-term illness </a:t>
            </a:r>
            <a:r>
              <a:rPr lang="en-GB" sz="4800" dirty="0" smtClean="0"/>
              <a:t>found it difficult to get to/from GP surgery,</a:t>
            </a:r>
          </a:p>
          <a:p>
            <a:pPr lvl="1"/>
            <a:r>
              <a:rPr lang="en-GB" sz="4400" dirty="0" smtClean="0"/>
              <a:t>2% for those without a long-term illness. (</a:t>
            </a:r>
            <a:r>
              <a:rPr lang="en-GB" sz="4400" dirty="0" err="1" smtClean="0"/>
              <a:t>Nat.Survey</a:t>
            </a:r>
            <a:r>
              <a:rPr lang="en-GB" sz="4400" dirty="0" smtClean="0"/>
              <a:t> Wales, 2013)</a:t>
            </a:r>
          </a:p>
          <a:p>
            <a:endParaRPr lang="en-GB" sz="4800" dirty="0" smtClean="0"/>
          </a:p>
          <a:p>
            <a:r>
              <a:rPr lang="en-GB" sz="4800" b="1" dirty="0" smtClean="0"/>
              <a:t>Availability of services</a:t>
            </a:r>
            <a:r>
              <a:rPr lang="en-GB" sz="4800" dirty="0" smtClean="0"/>
              <a:t>: c.79% take up statutory bus concession (c.50% in rural areas)</a:t>
            </a:r>
          </a:p>
          <a:p>
            <a:endParaRPr lang="en-GB" sz="4800" dirty="0" smtClean="0"/>
          </a:p>
          <a:p>
            <a:r>
              <a:rPr lang="en-GB" sz="4800" dirty="0" smtClean="0"/>
              <a:t>76% of people felt </a:t>
            </a:r>
            <a:r>
              <a:rPr lang="en-GB" sz="4800" b="1" dirty="0" smtClean="0"/>
              <a:t>safe</a:t>
            </a:r>
            <a:r>
              <a:rPr lang="en-GB" sz="4800" dirty="0" smtClean="0"/>
              <a:t> on public transport after dark. </a:t>
            </a:r>
          </a:p>
          <a:p>
            <a:pPr lvl="1"/>
            <a:r>
              <a:rPr lang="en-GB" sz="4400" dirty="0" smtClean="0"/>
              <a:t>Older people felt less safe than younger people and women felt less safe than men. (</a:t>
            </a:r>
            <a:r>
              <a:rPr lang="en-GB" sz="4400" dirty="0" err="1" smtClean="0"/>
              <a:t>Nat.Survey</a:t>
            </a:r>
            <a:r>
              <a:rPr lang="en-GB" sz="4400" dirty="0" smtClean="0"/>
              <a:t> Wales, 2013)</a:t>
            </a:r>
          </a:p>
          <a:p>
            <a:endParaRPr lang="en-GB" sz="4800" dirty="0"/>
          </a:p>
          <a:p>
            <a:endParaRPr lang="en-GB" sz="4800" dirty="0" smtClean="0"/>
          </a:p>
          <a:p>
            <a:endParaRPr lang="en-GB" dirty="0" smtClean="0"/>
          </a:p>
        </p:txBody>
      </p:sp>
      <p:sp>
        <p:nvSpPr>
          <p:cNvPr id="4" name="Slide Number Placeholder 3"/>
          <p:cNvSpPr>
            <a:spLocks noGrp="1"/>
          </p:cNvSpPr>
          <p:nvPr>
            <p:ph type="sldNum" sz="quarter" idx="4294967295"/>
          </p:nvPr>
        </p:nvSpPr>
        <p:spPr>
          <a:xfrm>
            <a:off x="6553200" y="6356350"/>
            <a:ext cx="2339280" cy="365125"/>
          </a:xfrm>
          <a:prstGeom prst="rect">
            <a:avLst/>
          </a:prstGeom>
        </p:spPr>
        <p:txBody>
          <a:bodyPr/>
          <a:lstStyle/>
          <a:p>
            <a:fld id="{B5773058-075C-43E0-A6FB-A90425A62785}" type="slidenum">
              <a:rPr lang="en-US" smtClean="0"/>
              <a:pPr/>
              <a:t>9</a:t>
            </a:fld>
            <a:endParaRPr lang="en-US"/>
          </a:p>
        </p:txBody>
      </p:sp>
      <p:sp>
        <p:nvSpPr>
          <p:cNvPr id="7" name="Text Box 1032"/>
          <p:cNvSpPr txBox="1">
            <a:spLocks noChangeArrowheads="1"/>
          </p:cNvSpPr>
          <p:nvPr/>
        </p:nvSpPr>
        <p:spPr bwMode="auto">
          <a:xfrm>
            <a:off x="0" y="0"/>
            <a:ext cx="6012854" cy="1296144"/>
          </a:xfrm>
          <a:prstGeom prst="rect">
            <a:avLst/>
          </a:prstGeom>
          <a:solidFill>
            <a:srgbClr val="FF6699"/>
          </a:solidFill>
          <a:ln w="9525">
            <a:solidFill>
              <a:srgbClr val="000000"/>
            </a:solidFill>
            <a:miter lim="800000"/>
            <a:headEnd/>
            <a:tailEnd/>
          </a:ln>
        </p:spPr>
        <p:txBody>
          <a:bodyPr/>
          <a:lstStyle/>
          <a:p>
            <a:pPr algn="ctr"/>
            <a:r>
              <a:rPr lang="en-US" sz="1600" dirty="0"/>
              <a:t>PRIMARY MOBILITY NEEDS</a:t>
            </a:r>
          </a:p>
          <a:p>
            <a:pPr algn="ctr"/>
            <a:r>
              <a:rPr lang="en-US" sz="1600" dirty="0"/>
              <a:t>Practical/utilitarian Needs</a:t>
            </a:r>
          </a:p>
          <a:p>
            <a:pPr algn="ctr"/>
            <a:r>
              <a:rPr lang="en-US" sz="1600" dirty="0"/>
              <a:t>e.g. </a:t>
            </a:r>
            <a:r>
              <a:rPr lang="en-US" sz="1600" dirty="0" smtClean="0"/>
              <a:t>get from A to B as safely, reliably, cheaply and comfortably as possible.</a:t>
            </a:r>
            <a:endParaRPr lang="en-US"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TotalTime>
  <Words>2673</Words>
  <Application>Microsoft Office PowerPoint</Application>
  <PresentationFormat>On-screen Show (4:3)</PresentationFormat>
  <Paragraphs>331</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Tahoma</vt:lpstr>
      <vt:lpstr>Times New Roman</vt:lpstr>
      <vt:lpstr>Trebuchet MS</vt:lpstr>
      <vt:lpstr>Wingdings</vt:lpstr>
      <vt:lpstr>Default Design</vt:lpstr>
      <vt:lpstr>PowerPoint Presentation</vt:lpstr>
      <vt:lpstr>PowerPoint Presentation</vt:lpstr>
      <vt:lpstr>PowerPoint Presentation</vt:lpstr>
      <vt:lpstr>Needs for travel</vt:lpstr>
      <vt:lpstr>PowerPoint Presentation</vt:lpstr>
      <vt:lpstr>PowerPoint Presentation</vt:lpstr>
      <vt:lpstr>PowerPoint Presentation</vt:lpstr>
      <vt:lpstr>PowerPoint Presentation</vt:lpstr>
      <vt:lpstr>PowerPoint Presentation</vt:lpstr>
      <vt:lpstr>PowerPoint Presentation</vt:lpstr>
      <vt:lpstr>Traditional Categorisation of Trip Purposes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Needs for travel Rural area</vt:lpstr>
      <vt:lpstr>Needs for travel urban area</vt:lpstr>
      <vt:lpstr>PowerPoint Presentation</vt:lpstr>
      <vt:lpstr>PowerPoint Presentation</vt:lpstr>
      <vt:lpstr>Recommendations </vt:lpstr>
      <vt:lpstr>References</vt:lpstr>
    </vt:vector>
  </TitlesOfParts>
  <Company>wc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dc:creator>
  <cp:lastModifiedBy>musselwhite</cp:lastModifiedBy>
  <cp:revision>229</cp:revision>
  <dcterms:created xsi:type="dcterms:W3CDTF">2010-03-23T15:44:15Z</dcterms:created>
  <dcterms:modified xsi:type="dcterms:W3CDTF">2013-10-25T09:49:46Z</dcterms:modified>
</cp:coreProperties>
</file>