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256" r:id="rId4"/>
    <p:sldId id="306" r:id="rId5"/>
    <p:sldId id="257" r:id="rId6"/>
    <p:sldId id="258" r:id="rId7"/>
    <p:sldId id="259" r:id="rId8"/>
    <p:sldId id="340" r:id="rId9"/>
    <p:sldId id="339" r:id="rId10"/>
    <p:sldId id="261" r:id="rId11"/>
    <p:sldId id="263" r:id="rId12"/>
    <p:sldId id="264" r:id="rId13"/>
    <p:sldId id="265" r:id="rId14"/>
    <p:sldId id="266" r:id="rId15"/>
    <p:sldId id="267" r:id="rId16"/>
    <p:sldId id="268" r:id="rId17"/>
    <p:sldId id="269" r:id="rId18"/>
    <p:sldId id="270" r:id="rId19"/>
    <p:sldId id="276" r:id="rId20"/>
    <p:sldId id="337" r:id="rId21"/>
    <p:sldId id="319" r:id="rId22"/>
    <p:sldId id="310" r:id="rId23"/>
    <p:sldId id="311" r:id="rId24"/>
    <p:sldId id="312" r:id="rId25"/>
    <p:sldId id="308" r:id="rId26"/>
    <p:sldId id="317" r:id="rId27"/>
    <p:sldId id="316" r:id="rId28"/>
    <p:sldId id="277" r:id="rId29"/>
    <p:sldId id="278" r:id="rId30"/>
    <p:sldId id="279" r:id="rId31"/>
    <p:sldId id="280" r:id="rId32"/>
    <p:sldId id="281" r:id="rId33"/>
    <p:sldId id="283" r:id="rId34"/>
    <p:sldId id="284" r:id="rId35"/>
    <p:sldId id="338" r:id="rId36"/>
    <p:sldId id="285" r:id="rId37"/>
    <p:sldId id="286" r:id="rId38"/>
    <p:sldId id="287" r:id="rId39"/>
    <p:sldId id="288" r:id="rId40"/>
    <p:sldId id="289" r:id="rId41"/>
    <p:sldId id="290" r:id="rId42"/>
    <p:sldId id="291" r:id="rId43"/>
    <p:sldId id="292" r:id="rId44"/>
    <p:sldId id="293" r:id="rId45"/>
    <p:sldId id="294" r:id="rId46"/>
    <p:sldId id="336" r:id="rId47"/>
    <p:sldId id="320"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BC7A1-6B73-41E0-B0BD-C19EBC4F3DF0}" type="datetimeFigureOut">
              <a:rPr lang="en-GB" smtClean="0"/>
              <a:pPr/>
              <a:t>01/03/2013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D3D3E4-FB9D-4D79-9E3E-DA286369649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E81AB-FD03-4C6A-BCF8-A54DFABFC037}" type="slidenum">
              <a:rPr lang="en-GB">
                <a:solidFill>
                  <a:prstClr val="black"/>
                </a:solidFill>
              </a:rPr>
              <a:pPr/>
              <a:t>8</a:t>
            </a:fld>
            <a:endParaRPr lang="en-GB">
              <a:solidFill>
                <a:prstClr val="black"/>
              </a:solidFill>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a:buFontTx/>
              <a:buChar char="•"/>
            </a:pPr>
            <a:r>
              <a:rPr lang="en-GB"/>
              <a:t>This bar chart compares traffic with different kinds of casualty by road type.</a:t>
            </a:r>
          </a:p>
          <a:p>
            <a:pPr>
              <a:buFontTx/>
              <a:buChar char="•"/>
            </a:pPr>
            <a:r>
              <a:rPr lang="en-GB"/>
              <a:t>So can see that blue bars for killed out of proportion to purple bars for rural ‘A’ roads and rural other roads.</a:t>
            </a:r>
          </a:p>
          <a:p>
            <a:pPr>
              <a:buFontTx/>
              <a:buChar char="•"/>
            </a:pPr>
            <a:r>
              <a:rPr lang="en-GB"/>
              <a:t>Serious (green) and Slight (red) high in proportion to traffic for urban roads.</a:t>
            </a:r>
          </a:p>
          <a:p>
            <a:pPr>
              <a:buFontTx/>
              <a:buChar char="•"/>
            </a:pPr>
            <a:r>
              <a:rPr lang="en-GB"/>
              <a:t>Motorways are very safe.</a:t>
            </a:r>
          </a:p>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E8499-88CA-45AB-A4F0-2A5D8F466B13}" type="slidenum">
              <a:rPr lang="en-US">
                <a:solidFill>
                  <a:prstClr val="black"/>
                </a:solidFill>
              </a:rPr>
              <a:pPr/>
              <a:t>36</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9D3D4-51DE-4349-AF84-0086EB76A0A0}" type="slidenum">
              <a:rPr lang="en-US">
                <a:solidFill>
                  <a:prstClr val="black"/>
                </a:solidFill>
              </a:rPr>
              <a:pPr/>
              <a:t>37</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E58B5-4D0A-4A58-9DE1-22D9E064B068}" type="slidenum">
              <a:rPr lang="en-US">
                <a:solidFill>
                  <a:prstClr val="black"/>
                </a:solidFill>
              </a:rPr>
              <a:pPr/>
              <a:t>38</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E58B5-4D0A-4A58-9DE1-22D9E064B068}" type="slidenum">
              <a:rPr lang="en-US">
                <a:solidFill>
                  <a:prstClr val="black"/>
                </a:solidFill>
              </a:rPr>
              <a:pPr/>
              <a:t>39</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2D1FA-4559-4800-8EAE-6826F1B50A08}" type="slidenum">
              <a:rPr lang="en-US">
                <a:solidFill>
                  <a:prstClr val="black"/>
                </a:solidFill>
              </a:rPr>
              <a:pPr/>
              <a:t>40</a:t>
            </a:fld>
            <a:endParaRPr lang="en-US">
              <a:solidFill>
                <a:prstClr val="black"/>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0982E-C536-43BE-A1F2-8BCE0C9A04C7}" type="slidenum">
              <a:rPr lang="en-US">
                <a:solidFill>
                  <a:prstClr val="black"/>
                </a:solidFill>
              </a:rPr>
              <a:pPr/>
              <a:t>42</a:t>
            </a:fld>
            <a:endParaRPr lang="en-US">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GB"/>
              <a:t>Not sure whether support for speed cameras is falling, is consistent or is growing – need to look at the disaggregate level – who is more or less in favour and why? What might grow acceptability of speed cameras?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50124-D38B-4AA0-8072-308B3A154F64}" type="slidenum">
              <a:rPr lang="en-US">
                <a:solidFill>
                  <a:prstClr val="black"/>
                </a:solidFill>
              </a:rPr>
              <a:pPr/>
              <a:t>13</a:t>
            </a:fld>
            <a:endParaRPr lang="en-US">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a:t>They know that road user behaviour and driving behaviour, in particular, is a contributory factor to almost all accidents, but overall there is a feeling that others are more risky than oneself. So, already we see Self verses others being present. Where the self is safe and others are the danger. This is true especially of driving behaviour but also is evident in other areas of road user safety (e.g. Tolmie, 2006) adolescent pedestrians.</a:t>
            </a:r>
          </a:p>
          <a:p>
            <a:r>
              <a:rPr lang="en-GB"/>
              <a:t>For drivers safety is a key concern. 6 of top 8 concerns are safety orientated of which 4 are directly related. In addition, 3 of these 4 are safety related in terms of safety of other drivers. (see next slide)</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A160B-67FE-4F35-BE4C-931CFE9BD800}" type="slidenum">
              <a:rPr lang="en-US">
                <a:solidFill>
                  <a:prstClr val="black"/>
                </a:solidFill>
              </a:rPr>
              <a:pPr/>
              <a:t>14</a:t>
            </a:fld>
            <a:endParaRPr lang="en-US">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This view has consequences. If people believe they are safe AND other people are dangerous then they are less likely to see the need to plan for accident or collision avoidance. Others are responsible for accidents not themselves. Hence, campaigns are viewed to be AIMED at OTHER people not themselves further emphasising that it is others who are dangerous not them themselves. </a:t>
            </a:r>
          </a:p>
          <a:p>
            <a:r>
              <a:rPr lang="en-US"/>
              <a:t>This has been termed the third-person effect - where people believe interventions are aimed at other people and as such react in a way to which they perceive the message has effected others (and hence may conform to this or go against it).</a:t>
            </a:r>
          </a:p>
          <a:p>
            <a:r>
              <a:rPr lang="en-GB"/>
              <a:t>Hence, we see high support for enforcement, engineering and education (more of which in a little while) but this can be hypothesised to be support so that OTHER people can use them not THEMSELVES.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BE95A-539C-4B40-8ACA-5E6EEFFE4668}" type="slidenum">
              <a:rPr lang="en-US">
                <a:solidFill>
                  <a:prstClr val="black"/>
                </a:solidFill>
              </a:rPr>
              <a:pPr/>
              <a:t>15</a:t>
            </a:fld>
            <a:endParaRPr lang="en-US">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With regards for Norms on the road, we see the importance of adhering to norms rather than rules in a number of situations, not least with regards to driving and especially in terms of speeding behaviour. There is high support for maintaining speed, and people note how dangerous it is to speed and how there ought to be greater enforcement.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20198-0969-4FFB-B550-2D35CB616535}" type="slidenum">
              <a:rPr lang="en-US">
                <a:solidFill>
                  <a:prstClr val="black"/>
                </a:solidFill>
              </a:rPr>
              <a:pPr/>
              <a:t>16</a:t>
            </a:fld>
            <a:endParaRPr lang="en-US">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GB"/>
              <a:t>But everyone conceptualises speeding differently, some say as little as 1mph over the speed limit others around 10mph over the speed limit.</a:t>
            </a:r>
          </a:p>
          <a:p>
            <a:r>
              <a:rPr lang="en-GB"/>
              <a:t>It is also viewed that speeding is not necessarily braking the law. Some drive up to 10mph over speed limit and still perceive themselves to be law abiding. Law and rules of road are seen to be interpreted subjectively rather than being viewed as simply being followed.</a:t>
            </a:r>
          </a:p>
          <a:p>
            <a:r>
              <a:rPr lang="en-GB"/>
              <a:t>It is the norm to speed – people view others as being speeders. Those who view others as speeders and more likely to be speeders themselves.</a:t>
            </a:r>
          </a:p>
          <a:p>
            <a:r>
              <a:rPr lang="en-GB"/>
              <a:t>OK, to speed – others are speeding and they are more dangerous than me, so I can speed and still be safer.</a:t>
            </a:r>
            <a:endParaRPr lang="en-US"/>
          </a:p>
          <a:p>
            <a:endParaRPr 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DED32-6220-441F-8217-88E18B8C3301}" type="slidenum">
              <a:rPr lang="en-US">
                <a:solidFill>
                  <a:prstClr val="black"/>
                </a:solidFill>
              </a:rPr>
              <a:pPr/>
              <a:t>26</a:t>
            </a:fld>
            <a:endParaRPr 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a:t>20% think test too easy – 71% not easy – why not use difficult to easy?</a:t>
            </a:r>
          </a:p>
          <a:p>
            <a:r>
              <a:rPr lang="en-GB"/>
              <a:t>Do not prepare drivers for m’ways, only assess in one moment of time, assessors have quotas to meet etc.</a:t>
            </a:r>
          </a:p>
          <a:p>
            <a:r>
              <a:rPr lang="en-GB"/>
              <a:t>Learning really begins after test – emphasises the importance of learning norms and habits of the road not formal written rules.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33B41-C850-4B77-A34C-AC2E10FAA8B0}" type="slidenum">
              <a:rPr lang="en-US">
                <a:solidFill>
                  <a:prstClr val="black"/>
                </a:solidFill>
              </a:rPr>
              <a:pPr/>
              <a:t>30</a:t>
            </a:fld>
            <a:endParaRPr 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GB"/>
              <a:t>Not much support for campaigns</a:t>
            </a:r>
          </a:p>
          <a:p>
            <a:r>
              <a:rPr lang="en-GB"/>
              <a:t>Self-appraisal - overconfidence</a:t>
            </a:r>
          </a:p>
          <a:p>
            <a:r>
              <a:rPr lang="en-GB"/>
              <a:t>Self vs others – not believe message is for them</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5EBFE-5D66-409B-85D6-870A6BA70DAF}" type="slidenum">
              <a:rPr lang="en-US">
                <a:solidFill>
                  <a:prstClr val="black"/>
                </a:solidFill>
              </a:rPr>
              <a:pPr/>
              <a:t>32</a:t>
            </a:fld>
            <a:endParaRPr lang="en-US">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234E4-7828-4D2D-A1DC-A1247A7BFBA0}" type="slidenum">
              <a:rPr lang="en-US">
                <a:solidFill>
                  <a:prstClr val="black"/>
                </a:solidFill>
              </a:rPr>
              <a:pPr/>
              <a:t>35</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CACA26-2AC6-4329-A98A-851205B06C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2A6DEA-F6F3-44D4-91BD-0D61B66EFF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67AC15-D66A-4F50-BD90-1E6697B3C5C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8A98ED-1352-46C8-95F6-F676462EC0C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56D2C9F-76A9-4AA2-B578-B33C2340E4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E551453-E459-4B87-B9D9-71CD057715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8489548-C284-48A6-A1A5-E992EE31685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FE3A65-DF17-47B5-9E18-B56D71CBB1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474ABD-1904-4E35-BBA0-DA692A8E934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FD2518-AF91-42CF-B7E4-248C6DEEC3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228600"/>
            <a:ext cx="1946275"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9118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6C5438-5C44-4279-8FC2-03632B2C4E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4C6DF-8D2E-442C-80A1-76FC2728B73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6096AA-24B4-404F-987E-A076233F19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D92485-C7F5-41CD-928C-1F7F8450952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398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E460E5-640D-4BF2-B3DF-C40ABD85520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72A868F-2C55-4A86-AAB4-1F46392236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6D8313C-8D0F-42B7-99E9-F00E75666E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BE4D1EA-A27B-4C65-AD71-887CEB97DD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228DD5-0C26-4009-BC71-E81C67DF41F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36AEB2-9746-4067-8B80-7E5EE91253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3074D-6E73-400F-982D-3407B279A74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228600"/>
            <a:ext cx="1946275"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911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E6D28E-66D1-40A4-99FE-6712D80CF6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73C6-40B5-4F5F-8020-EF88375631BC}" type="datetimeFigureOut">
              <a:rPr lang="en-GB" smtClean="0"/>
              <a:pPr/>
              <a:t>01/03/2013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BF652-BF68-4A7C-B187-29FAFE963ED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Microsoft_Office_Word_97_-_2003_Document1.doc"/><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73C6-40B5-4F5F-8020-EF88375631BC}" type="datetimeFigureOut">
              <a:rPr lang="en-GB" smtClean="0"/>
              <a:pPr/>
              <a:t>01/03/2013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BF652-BF68-4A7C-B187-29FAFE963ED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703263"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947"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829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82950" name="Rectangle 6"/>
          <p:cNvSpPr>
            <a:spLocks noGrp="1" noChangeArrowheads="1"/>
          </p:cNvSpPr>
          <p:nvPr>
            <p:ph type="sldNum" sz="quarter" idx="4"/>
          </p:nvPr>
        </p:nvSpPr>
        <p:spPr bwMode="auto">
          <a:xfrm>
            <a:off x="323850"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pPr>
            <a:fld id="{1F9D9F59-C164-446D-B4D7-2BA45DD71842}" type="slidenum">
              <a:rPr lang="en-US">
                <a:solidFill>
                  <a:srgbClr val="000000"/>
                </a:solidFill>
              </a:rPr>
              <a:pPr fontAlgn="base">
                <a:spcBef>
                  <a:spcPct val="0"/>
                </a:spcBef>
                <a:spcAft>
                  <a:spcPct val="0"/>
                </a:spcAft>
              </a:pPr>
              <a:t>‹#›</a:t>
            </a:fld>
            <a:endParaRPr lang="en-US">
              <a:solidFill>
                <a:srgbClr val="000000"/>
              </a:solidFill>
            </a:endParaRPr>
          </a:p>
        </p:txBody>
      </p:sp>
      <p:pic>
        <p:nvPicPr>
          <p:cNvPr id="82951" name="Picture 7"/>
          <p:cNvPicPr>
            <a:picLocks noChangeAspect="1" noChangeArrowheads="1"/>
          </p:cNvPicPr>
          <p:nvPr/>
        </p:nvPicPr>
        <p:blipFill>
          <a:blip r:embed="rId13" cstate="print"/>
          <a:srcRect/>
          <a:stretch>
            <a:fillRect/>
          </a:stretch>
        </p:blipFill>
        <p:spPr bwMode="auto">
          <a:xfrm>
            <a:off x="7451725" y="5949950"/>
            <a:ext cx="1412875" cy="631825"/>
          </a:xfrm>
          <a:prstGeom prst="rect">
            <a:avLst/>
          </a:prstGeom>
          <a:noFill/>
          <a:ln w="9525">
            <a:noFill/>
            <a:miter lim="800000"/>
            <a:headEnd/>
            <a:tailEnd/>
          </a:ln>
          <a:effectLst/>
        </p:spPr>
      </p:pic>
      <p:sp>
        <p:nvSpPr>
          <p:cNvPr id="82952" name="Line 8"/>
          <p:cNvSpPr>
            <a:spLocks noChangeShapeType="1"/>
          </p:cNvSpPr>
          <p:nvPr userDrawn="1"/>
        </p:nvSpPr>
        <p:spPr bwMode="auto">
          <a:xfrm>
            <a:off x="0" y="1039813"/>
            <a:ext cx="9144000" cy="0"/>
          </a:xfrm>
          <a:prstGeom prst="line">
            <a:avLst/>
          </a:prstGeom>
          <a:noFill/>
          <a:ln w="28575">
            <a:solidFill>
              <a:srgbClr val="ADC5AE"/>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3600">
          <a:solidFill>
            <a:srgbClr val="006600"/>
          </a:solidFill>
          <a:latin typeface="+mj-lt"/>
          <a:ea typeface="+mj-ea"/>
          <a:cs typeface="+mj-cs"/>
        </a:defRPr>
      </a:lvl1pPr>
      <a:lvl2pPr algn="ctr" rtl="0" fontAlgn="base">
        <a:spcBef>
          <a:spcPct val="0"/>
        </a:spcBef>
        <a:spcAft>
          <a:spcPct val="0"/>
        </a:spcAft>
        <a:defRPr sz="3600">
          <a:solidFill>
            <a:srgbClr val="006600"/>
          </a:solidFill>
          <a:latin typeface="Tahoma" pitchFamily="34" charset="0"/>
          <a:cs typeface="Arial" charset="0"/>
        </a:defRPr>
      </a:lvl2pPr>
      <a:lvl3pPr algn="ctr" rtl="0" fontAlgn="base">
        <a:spcBef>
          <a:spcPct val="0"/>
        </a:spcBef>
        <a:spcAft>
          <a:spcPct val="0"/>
        </a:spcAft>
        <a:defRPr sz="3600">
          <a:solidFill>
            <a:srgbClr val="006600"/>
          </a:solidFill>
          <a:latin typeface="Tahoma" pitchFamily="34" charset="0"/>
          <a:cs typeface="Arial" charset="0"/>
        </a:defRPr>
      </a:lvl3pPr>
      <a:lvl4pPr algn="ctr" rtl="0" fontAlgn="base">
        <a:spcBef>
          <a:spcPct val="0"/>
        </a:spcBef>
        <a:spcAft>
          <a:spcPct val="0"/>
        </a:spcAft>
        <a:defRPr sz="3600">
          <a:solidFill>
            <a:srgbClr val="006600"/>
          </a:solidFill>
          <a:latin typeface="Tahoma" pitchFamily="34" charset="0"/>
          <a:cs typeface="Arial" charset="0"/>
        </a:defRPr>
      </a:lvl4pPr>
      <a:lvl5pPr algn="ctr" rtl="0" fontAlgn="base">
        <a:spcBef>
          <a:spcPct val="0"/>
        </a:spcBef>
        <a:spcAft>
          <a:spcPct val="0"/>
        </a:spcAft>
        <a:defRPr sz="3600">
          <a:solidFill>
            <a:srgbClr val="006600"/>
          </a:solidFill>
          <a:latin typeface="Tahoma" pitchFamily="34" charset="0"/>
          <a:cs typeface="Arial" charset="0"/>
        </a:defRPr>
      </a:lvl5pPr>
      <a:lvl6pPr marL="457200" algn="ctr" rtl="0" fontAlgn="base">
        <a:spcBef>
          <a:spcPct val="0"/>
        </a:spcBef>
        <a:spcAft>
          <a:spcPct val="0"/>
        </a:spcAft>
        <a:defRPr sz="3600">
          <a:solidFill>
            <a:srgbClr val="006600"/>
          </a:solidFill>
          <a:latin typeface="Tahoma" pitchFamily="34" charset="0"/>
          <a:cs typeface="Arial" charset="0"/>
        </a:defRPr>
      </a:lvl6pPr>
      <a:lvl7pPr marL="914400" algn="ctr" rtl="0" fontAlgn="base">
        <a:spcBef>
          <a:spcPct val="0"/>
        </a:spcBef>
        <a:spcAft>
          <a:spcPct val="0"/>
        </a:spcAft>
        <a:defRPr sz="3600">
          <a:solidFill>
            <a:srgbClr val="006600"/>
          </a:solidFill>
          <a:latin typeface="Tahoma" pitchFamily="34" charset="0"/>
          <a:cs typeface="Arial" charset="0"/>
        </a:defRPr>
      </a:lvl7pPr>
      <a:lvl8pPr marL="1371600" algn="ctr" rtl="0" fontAlgn="base">
        <a:spcBef>
          <a:spcPct val="0"/>
        </a:spcBef>
        <a:spcAft>
          <a:spcPct val="0"/>
        </a:spcAft>
        <a:defRPr sz="3600">
          <a:solidFill>
            <a:srgbClr val="006600"/>
          </a:solidFill>
          <a:latin typeface="Tahoma" pitchFamily="34" charset="0"/>
          <a:cs typeface="Arial" charset="0"/>
        </a:defRPr>
      </a:lvl8pPr>
      <a:lvl9pPr marL="1828800" algn="ctr" rtl="0" fontAlgn="base">
        <a:spcBef>
          <a:spcPct val="0"/>
        </a:spcBef>
        <a:spcAft>
          <a:spcPct val="0"/>
        </a:spcAft>
        <a:defRPr sz="3600">
          <a:solidFill>
            <a:srgbClr val="006600"/>
          </a:solidFill>
          <a:latin typeface="Tahoma" pitchFamily="34" charset="0"/>
          <a:cs typeface="Arial" charset="0"/>
        </a:defRPr>
      </a:lvl9pPr>
    </p:titleStyle>
    <p:bodyStyle>
      <a:lvl1pPr marL="342900" indent="-342900" algn="l" rtl="0" fontAlgn="base">
        <a:spcBef>
          <a:spcPct val="20000"/>
        </a:spcBef>
        <a:spcAft>
          <a:spcPct val="0"/>
        </a:spcAft>
        <a:buClr>
          <a:srgbClr val="006600"/>
        </a:buClr>
        <a:buFont typeface="Wingdings" pitchFamily="2" charset="2"/>
        <a:buChar char="n"/>
        <a:defRPr sz="2200">
          <a:solidFill>
            <a:schemeClr val="tx1"/>
          </a:solidFill>
          <a:latin typeface="+mn-lt"/>
          <a:ea typeface="+mn-ea"/>
          <a:cs typeface="+mn-cs"/>
        </a:defRPr>
      </a:lvl1pPr>
      <a:lvl2pPr marL="742950" indent="-285750" algn="l" rtl="0" fontAlgn="base">
        <a:spcBef>
          <a:spcPct val="20000"/>
        </a:spcBef>
        <a:spcAft>
          <a:spcPct val="0"/>
        </a:spcAft>
        <a:buClr>
          <a:srgbClr val="006600"/>
        </a:buClr>
        <a:buChar char="–"/>
        <a:defRPr sz="2000">
          <a:solidFill>
            <a:schemeClr val="tx1"/>
          </a:solidFill>
          <a:latin typeface="+mn-lt"/>
          <a:cs typeface="+mn-cs"/>
        </a:defRPr>
      </a:lvl2pPr>
      <a:lvl3pPr marL="1143000" indent="-228600" algn="l" rtl="0" fontAlgn="base">
        <a:spcBef>
          <a:spcPct val="20000"/>
        </a:spcBef>
        <a:spcAft>
          <a:spcPct val="0"/>
        </a:spcAft>
        <a:buClr>
          <a:srgbClr val="006600"/>
        </a:buClr>
        <a:buChar char="•"/>
        <a:defRPr sz="20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36195"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36196"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33C5FE2-D931-4EF5-8B38-5FC0C4FED6BB}" type="slidenum">
              <a:rPr lang="en-US">
                <a:solidFill>
                  <a:srgbClr val="000000"/>
                </a:solidFill>
              </a:rPr>
              <a:pPr fontAlgn="base">
                <a:spcBef>
                  <a:spcPct val="0"/>
                </a:spcBef>
                <a:spcAft>
                  <a:spcPct val="0"/>
                </a:spcAft>
              </a:pPr>
              <a:t>‹#›</a:t>
            </a:fld>
            <a:endParaRPr lang="en-US">
              <a:solidFill>
                <a:srgbClr val="000000"/>
              </a:solidFill>
            </a:endParaRPr>
          </a:p>
        </p:txBody>
      </p:sp>
      <p:sp>
        <p:nvSpPr>
          <p:cNvPr id="136197" name="Rectangle 5"/>
          <p:cNvSpPr>
            <a:spLocks noGrp="1" noChangeArrowheads="1"/>
          </p:cNvSpPr>
          <p:nvPr>
            <p:ph type="title"/>
          </p:nvPr>
        </p:nvSpPr>
        <p:spPr bwMode="auto">
          <a:xfrm>
            <a:off x="703263"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36198" name="Picture 6"/>
          <p:cNvPicPr>
            <a:picLocks noChangeAspect="1" noChangeArrowheads="1"/>
          </p:cNvPicPr>
          <p:nvPr userDrawn="1"/>
        </p:nvPicPr>
        <p:blipFill>
          <a:blip r:embed="rId14" cstate="print"/>
          <a:srcRect/>
          <a:stretch>
            <a:fillRect/>
          </a:stretch>
        </p:blipFill>
        <p:spPr bwMode="auto">
          <a:xfrm>
            <a:off x="7086600" y="5791200"/>
            <a:ext cx="1803400" cy="806450"/>
          </a:xfrm>
          <a:prstGeom prst="rect">
            <a:avLst/>
          </a:prstGeom>
          <a:noFill/>
          <a:ln w="9525">
            <a:noFill/>
            <a:miter lim="800000"/>
            <a:headEnd/>
            <a:tailEnd/>
          </a:ln>
          <a:effectLst/>
        </p:spPr>
      </p:pic>
      <p:sp>
        <p:nvSpPr>
          <p:cNvPr id="136199" name="Rectangle 7"/>
          <p:cNvSpPr>
            <a:spLocks noGrp="1" noChangeArrowheads="1"/>
          </p:cNvSpPr>
          <p:nvPr>
            <p:ph type="body" idx="1"/>
          </p:nvPr>
        </p:nvSpPr>
        <p:spPr bwMode="auto">
          <a:xfrm>
            <a:off x="685800" y="1752600"/>
            <a:ext cx="7772400" cy="398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36200" name="Object 8"/>
          <p:cNvGraphicFramePr>
            <a:graphicFrameLocks noChangeAspect="1"/>
          </p:cNvGraphicFramePr>
          <p:nvPr/>
        </p:nvGraphicFramePr>
        <p:xfrm>
          <a:off x="223838" y="5754688"/>
          <a:ext cx="2403475" cy="879475"/>
        </p:xfrm>
        <a:graphic>
          <a:graphicData uri="http://schemas.openxmlformats.org/presentationml/2006/ole">
            <p:oleObj spid="_x0000_s1026" name="Document" r:id="rId15" imgW="4888800" imgH="1789920" progId="Word.Document.8">
              <p:embed/>
            </p:oleObj>
          </a:graphicData>
        </a:graphic>
      </p:graphicFrame>
      <p:pic>
        <p:nvPicPr>
          <p:cNvPr id="136201" name="Picture 9" descr="clarendon"/>
          <p:cNvPicPr>
            <a:picLocks noChangeAspect="1" noChangeArrowheads="1"/>
          </p:cNvPicPr>
          <p:nvPr userDrawn="1"/>
        </p:nvPicPr>
        <p:blipFill>
          <a:blip r:embed="rId16" cstate="print"/>
          <a:srcRect/>
          <a:stretch>
            <a:fillRect/>
          </a:stretch>
        </p:blipFill>
        <p:spPr bwMode="auto">
          <a:xfrm>
            <a:off x="179388" y="188913"/>
            <a:ext cx="1495425" cy="1123950"/>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000">
          <a:solidFill>
            <a:srgbClr val="008000"/>
          </a:solidFill>
          <a:latin typeface="+mj-lt"/>
          <a:ea typeface="+mj-ea"/>
          <a:cs typeface="+mj-cs"/>
        </a:defRPr>
      </a:lvl1pPr>
      <a:lvl2pPr algn="ctr" rtl="0" fontAlgn="base">
        <a:spcBef>
          <a:spcPct val="0"/>
        </a:spcBef>
        <a:spcAft>
          <a:spcPct val="0"/>
        </a:spcAft>
        <a:defRPr sz="4000">
          <a:solidFill>
            <a:srgbClr val="008000"/>
          </a:solidFill>
          <a:latin typeface="Tahoma" pitchFamily="34" charset="0"/>
          <a:cs typeface="Arial" charset="0"/>
        </a:defRPr>
      </a:lvl2pPr>
      <a:lvl3pPr algn="ctr" rtl="0" fontAlgn="base">
        <a:spcBef>
          <a:spcPct val="0"/>
        </a:spcBef>
        <a:spcAft>
          <a:spcPct val="0"/>
        </a:spcAft>
        <a:defRPr sz="4000">
          <a:solidFill>
            <a:srgbClr val="008000"/>
          </a:solidFill>
          <a:latin typeface="Tahoma" pitchFamily="34" charset="0"/>
          <a:cs typeface="Arial" charset="0"/>
        </a:defRPr>
      </a:lvl3pPr>
      <a:lvl4pPr algn="ctr" rtl="0" fontAlgn="base">
        <a:spcBef>
          <a:spcPct val="0"/>
        </a:spcBef>
        <a:spcAft>
          <a:spcPct val="0"/>
        </a:spcAft>
        <a:defRPr sz="4000">
          <a:solidFill>
            <a:srgbClr val="008000"/>
          </a:solidFill>
          <a:latin typeface="Tahoma" pitchFamily="34" charset="0"/>
          <a:cs typeface="Arial" charset="0"/>
        </a:defRPr>
      </a:lvl4pPr>
      <a:lvl5pPr algn="ctr" rtl="0" fontAlgn="base">
        <a:spcBef>
          <a:spcPct val="0"/>
        </a:spcBef>
        <a:spcAft>
          <a:spcPct val="0"/>
        </a:spcAft>
        <a:defRPr sz="4000">
          <a:solidFill>
            <a:srgbClr val="008000"/>
          </a:solidFill>
          <a:latin typeface="Tahoma" pitchFamily="34" charset="0"/>
          <a:cs typeface="Arial" charset="0"/>
        </a:defRPr>
      </a:lvl5pPr>
      <a:lvl6pPr marL="457200" algn="ctr" rtl="0" fontAlgn="base">
        <a:spcBef>
          <a:spcPct val="0"/>
        </a:spcBef>
        <a:spcAft>
          <a:spcPct val="0"/>
        </a:spcAft>
        <a:defRPr sz="4000">
          <a:solidFill>
            <a:srgbClr val="008000"/>
          </a:solidFill>
          <a:latin typeface="Tahoma" pitchFamily="34" charset="0"/>
          <a:cs typeface="Arial" charset="0"/>
        </a:defRPr>
      </a:lvl6pPr>
      <a:lvl7pPr marL="914400" algn="ctr" rtl="0" fontAlgn="base">
        <a:spcBef>
          <a:spcPct val="0"/>
        </a:spcBef>
        <a:spcAft>
          <a:spcPct val="0"/>
        </a:spcAft>
        <a:defRPr sz="4000">
          <a:solidFill>
            <a:srgbClr val="008000"/>
          </a:solidFill>
          <a:latin typeface="Tahoma" pitchFamily="34" charset="0"/>
          <a:cs typeface="Arial" charset="0"/>
        </a:defRPr>
      </a:lvl7pPr>
      <a:lvl8pPr marL="1371600" algn="ctr" rtl="0" fontAlgn="base">
        <a:spcBef>
          <a:spcPct val="0"/>
        </a:spcBef>
        <a:spcAft>
          <a:spcPct val="0"/>
        </a:spcAft>
        <a:defRPr sz="4000">
          <a:solidFill>
            <a:srgbClr val="008000"/>
          </a:solidFill>
          <a:latin typeface="Tahoma" pitchFamily="34" charset="0"/>
          <a:cs typeface="Arial" charset="0"/>
        </a:defRPr>
      </a:lvl8pPr>
      <a:lvl9pPr marL="1828800" algn="ctr" rtl="0" fontAlgn="base">
        <a:spcBef>
          <a:spcPct val="0"/>
        </a:spcBef>
        <a:spcAft>
          <a:spcPct val="0"/>
        </a:spcAft>
        <a:defRPr sz="4000">
          <a:solidFill>
            <a:srgbClr val="008000"/>
          </a:solidFill>
          <a:latin typeface="Tahoma" pitchFamily="34" charset="0"/>
          <a:cs typeface="Arial" charset="0"/>
        </a:defRPr>
      </a:lvl9pPr>
    </p:titleStyle>
    <p:bodyStyle>
      <a:lvl1pPr marL="342900" indent="-342900" algn="l" rtl="0" fontAlgn="base">
        <a:spcBef>
          <a:spcPct val="20000"/>
        </a:spcBef>
        <a:spcAft>
          <a:spcPct val="0"/>
        </a:spcAft>
        <a:buClr>
          <a:srgbClr val="008000"/>
        </a:buClr>
        <a:buChar char="•"/>
        <a:defRPr sz="3200">
          <a:solidFill>
            <a:srgbClr val="000000"/>
          </a:solidFill>
          <a:latin typeface="+mn-lt"/>
          <a:ea typeface="+mn-ea"/>
          <a:cs typeface="+mn-cs"/>
        </a:defRPr>
      </a:lvl1pPr>
      <a:lvl2pPr marL="742950" indent="-285750" algn="l" rtl="0" fontAlgn="base">
        <a:spcBef>
          <a:spcPct val="20000"/>
        </a:spcBef>
        <a:spcAft>
          <a:spcPct val="0"/>
        </a:spcAft>
        <a:buClr>
          <a:srgbClr val="008000"/>
        </a:buClr>
        <a:buChar char="–"/>
        <a:defRPr sz="2800">
          <a:solidFill>
            <a:srgbClr val="000000"/>
          </a:solidFill>
          <a:latin typeface="+mn-lt"/>
          <a:cs typeface="+mn-cs"/>
        </a:defRPr>
      </a:lvl2pPr>
      <a:lvl3pPr marL="1143000" indent="-228600" algn="l" rtl="0" fontAlgn="base">
        <a:spcBef>
          <a:spcPct val="20000"/>
        </a:spcBef>
        <a:spcAft>
          <a:spcPct val="0"/>
        </a:spcAft>
        <a:buClr>
          <a:srgbClr val="008000"/>
        </a:buClr>
        <a:buChar char="•"/>
        <a:defRPr sz="2400">
          <a:solidFill>
            <a:srgbClr val="000000"/>
          </a:solidFill>
          <a:latin typeface="+mn-lt"/>
          <a:cs typeface="+mn-cs"/>
        </a:defRPr>
      </a:lvl3pPr>
      <a:lvl4pPr marL="1600200" indent="-228600" algn="l" rtl="0" fontAlgn="base">
        <a:spcBef>
          <a:spcPct val="20000"/>
        </a:spcBef>
        <a:spcAft>
          <a:spcPct val="0"/>
        </a:spcAft>
        <a:buClr>
          <a:srgbClr val="008000"/>
        </a:buClr>
        <a:buChar char="–"/>
        <a:defRPr sz="2000">
          <a:solidFill>
            <a:srgbClr val="000000"/>
          </a:solidFill>
          <a:latin typeface="+mn-lt"/>
          <a:cs typeface="+mn-cs"/>
        </a:defRPr>
      </a:lvl4pPr>
      <a:lvl5pPr marL="2057400" indent="-228600" algn="l" rtl="0" fontAlgn="base">
        <a:spcBef>
          <a:spcPct val="20000"/>
        </a:spcBef>
        <a:spcAft>
          <a:spcPct val="0"/>
        </a:spcAft>
        <a:buClr>
          <a:srgbClr val="008000"/>
        </a:buClr>
        <a:buChar char="»"/>
        <a:defRPr sz="2000">
          <a:solidFill>
            <a:srgbClr val="000000"/>
          </a:solidFill>
          <a:latin typeface="+mn-lt"/>
          <a:cs typeface="+mn-cs"/>
        </a:defRPr>
      </a:lvl5pPr>
      <a:lvl6pPr marL="2514600" indent="-228600" algn="l" rtl="0" fontAlgn="base">
        <a:spcBef>
          <a:spcPct val="20000"/>
        </a:spcBef>
        <a:spcAft>
          <a:spcPct val="0"/>
        </a:spcAft>
        <a:buClr>
          <a:srgbClr val="008000"/>
        </a:buClr>
        <a:buChar char="»"/>
        <a:defRPr sz="2000">
          <a:solidFill>
            <a:srgbClr val="000000"/>
          </a:solidFill>
          <a:latin typeface="+mn-lt"/>
          <a:cs typeface="+mn-cs"/>
        </a:defRPr>
      </a:lvl6pPr>
      <a:lvl7pPr marL="2971800" indent="-228600" algn="l" rtl="0" fontAlgn="base">
        <a:spcBef>
          <a:spcPct val="20000"/>
        </a:spcBef>
        <a:spcAft>
          <a:spcPct val="0"/>
        </a:spcAft>
        <a:buClr>
          <a:srgbClr val="008000"/>
        </a:buClr>
        <a:buChar char="»"/>
        <a:defRPr sz="2000">
          <a:solidFill>
            <a:srgbClr val="000000"/>
          </a:solidFill>
          <a:latin typeface="+mn-lt"/>
          <a:cs typeface="+mn-cs"/>
        </a:defRPr>
      </a:lvl7pPr>
      <a:lvl8pPr marL="3429000" indent="-228600" algn="l" rtl="0" fontAlgn="base">
        <a:spcBef>
          <a:spcPct val="20000"/>
        </a:spcBef>
        <a:spcAft>
          <a:spcPct val="0"/>
        </a:spcAft>
        <a:buClr>
          <a:srgbClr val="008000"/>
        </a:buClr>
        <a:buChar char="»"/>
        <a:defRPr sz="2000">
          <a:solidFill>
            <a:srgbClr val="000000"/>
          </a:solidFill>
          <a:latin typeface="+mn-lt"/>
          <a:cs typeface="+mn-cs"/>
        </a:defRPr>
      </a:lvl8pPr>
      <a:lvl9pPr marL="3886200" indent="-228600" algn="l" rtl="0" fontAlgn="base">
        <a:spcBef>
          <a:spcPct val="20000"/>
        </a:spcBef>
        <a:spcAft>
          <a:spcPct val="0"/>
        </a:spcAft>
        <a:buClr>
          <a:srgbClr val="008000"/>
        </a:buClr>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tandfonline.com/eprint/saYSDhApSFkW7nsWgMCw/full" TargetMode="External"/><Relationship Id="rId1" Type="http://schemas.openxmlformats.org/officeDocument/2006/relationships/slideLayout" Target="../slideLayouts/slideLayout13.xml"/><Relationship Id="rId5" Type="http://schemas.openxmlformats.org/officeDocument/2006/relationships/hyperlink" Target="http://eprints.uwe.ac.uk/16039/1/Shared%20Space%20-%20Implications%20of%20Recent%20Research%20for%20Transport%20Policy.pdf" TargetMode="Externa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2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hyperlink" Target="http://images.google.co.uk/imgres?imgurl=http://www.ers.north-ayrshire.gov.uk/images/topics/lollipop.jpg&amp;imgrefurl=http://www.ers.north-ayrshire.gov.uk/road/naroadsafetyn.htm&amp;usg=__Z-5zu-DbcYnebQrMIBMZStYuJ2s=&amp;h=600&amp;w=600&amp;sz=33&amp;hl=en&amp;start=1&amp;um=1&amp;tbnid=9VNa45Zy6f_RPM:&amp;tbnh=135&amp;tbnw=135&amp;prev=/images?q=road+safety+education&amp;um=1&amp;hl=en&amp;rlz=1T4ADBF_en-GBGB221GB261&amp;sa=N" TargetMode="External"/><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jpeg"/><Relationship Id="rId10" Type="http://schemas.openxmlformats.org/officeDocument/2006/relationships/image" Target="../media/image55.png"/><Relationship Id="rId4" Type="http://schemas.openxmlformats.org/officeDocument/2006/relationships/image" Target="../media/image50.jpeg"/><Relationship Id="rId9"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4.jpeg"/><Relationship Id="rId5" Type="http://schemas.openxmlformats.org/officeDocument/2006/relationships/hyperlink" Target="http://www.thinkroadsafety.gov.uk/campaigns/drinkdrive/drinkdrive.htm" TargetMode="External"/><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8"/>
            <a:ext cx="7772400" cy="1470025"/>
          </a:xfrm>
        </p:spPr>
        <p:txBody>
          <a:bodyPr/>
          <a:lstStyle/>
          <a:p>
            <a:r>
              <a:rPr lang="en-GB" dirty="0" smtClean="0"/>
              <a:t>The 3 Es and Road Safety Policy</a:t>
            </a:r>
            <a:br>
              <a:rPr lang="en-GB" dirty="0" smtClean="0"/>
            </a:br>
            <a:r>
              <a:rPr lang="en-GB" dirty="0" smtClean="0"/>
              <a:t>Developing a road safety audit</a:t>
            </a:r>
            <a:endParaRPr lang="en-GB" dirty="0"/>
          </a:p>
        </p:txBody>
      </p:sp>
      <p:sp>
        <p:nvSpPr>
          <p:cNvPr id="3" name="Subtitle 2"/>
          <p:cNvSpPr>
            <a:spLocks noGrp="1"/>
          </p:cNvSpPr>
          <p:nvPr>
            <p:ph type="subTitle" idx="1"/>
          </p:nvPr>
        </p:nvSpPr>
        <p:spPr>
          <a:xfrm>
            <a:off x="2123728" y="2420888"/>
            <a:ext cx="4784576" cy="1752600"/>
          </a:xfrm>
        </p:spPr>
        <p:txBody>
          <a:bodyPr/>
          <a:lstStyle/>
          <a:p>
            <a:r>
              <a:rPr lang="en-GB" dirty="0" smtClean="0"/>
              <a:t>Dr Charles Musselwhite</a:t>
            </a:r>
            <a:endParaRPr lang="en-GB" dirty="0"/>
          </a:p>
        </p:txBody>
      </p:sp>
      <p:sp>
        <p:nvSpPr>
          <p:cNvPr id="4" name="Rectangle 2"/>
          <p:cNvSpPr txBox="1">
            <a:spLocks noChangeArrowheads="1"/>
          </p:cNvSpPr>
          <p:nvPr/>
        </p:nvSpPr>
        <p:spPr>
          <a:xfrm>
            <a:off x="1331640" y="0"/>
            <a:ext cx="7056438"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WordArt 6"/>
          <p:cNvSpPr>
            <a:spLocks noChangeArrowheads="1" noChangeShapeType="1" noTextEdit="1"/>
          </p:cNvSpPr>
          <p:nvPr/>
        </p:nvSpPr>
        <p:spPr bwMode="auto">
          <a:xfrm>
            <a:off x="1259632" y="188640"/>
            <a:ext cx="6724650" cy="936104"/>
          </a:xfrm>
          <a:prstGeom prst="rect">
            <a:avLst/>
          </a:prstGeom>
        </p:spPr>
        <p:txBody>
          <a:bodyPr wrap="none" fromWordArt="1">
            <a:prstTxWarp prst="textCanDown">
              <a:avLst>
                <a:gd name="adj" fmla="val 33333"/>
              </a:avLst>
            </a:prstTxWarp>
          </a:bodyPr>
          <a:lstStyle/>
          <a:p>
            <a:pPr algn="ctr"/>
            <a:r>
              <a:rPr lang="en-US" sz="3600" kern="10" dirty="0">
                <a:ln w="9525">
                  <a:solidFill>
                    <a:srgbClr val="000000"/>
                  </a:solidFill>
                  <a:round/>
                  <a:headEnd/>
                  <a:tailEnd/>
                </a:ln>
                <a:solidFill>
                  <a:schemeClr val="bg2"/>
                </a:solidFill>
                <a:latin typeface="Times New Roman"/>
                <a:cs typeface="Times New Roman"/>
              </a:rPr>
              <a:t>Traffic management and the </a:t>
            </a:r>
            <a:r>
              <a:rPr lang="en-US" sz="3600" kern="10" dirty="0" err="1" smtClean="0">
                <a:ln w="9525">
                  <a:solidFill>
                    <a:srgbClr val="000000"/>
                  </a:solidFill>
                  <a:round/>
                  <a:headEnd/>
                  <a:tailEnd/>
                </a:ln>
                <a:solidFill>
                  <a:schemeClr val="bg2"/>
                </a:solidFill>
                <a:latin typeface="Times New Roman"/>
                <a:cs typeface="Times New Roman"/>
              </a:rPr>
              <a:t>Environmentt</a:t>
            </a:r>
            <a:endParaRPr lang="en-US" sz="3600" kern="10" dirty="0">
              <a:ln w="9525">
                <a:solidFill>
                  <a:srgbClr val="000000"/>
                </a:solidFill>
                <a:round/>
                <a:headEnd/>
                <a:tailEnd/>
              </a:ln>
              <a:solidFill>
                <a:schemeClr val="bg2"/>
              </a:solidFill>
              <a:latin typeface="Times New Roman"/>
              <a:cs typeface="Times New Roman"/>
            </a:endParaRPr>
          </a:p>
        </p:txBody>
      </p:sp>
      <p:pic>
        <p:nvPicPr>
          <p:cNvPr id="6" name="Picture 2" descr="http://t0.gstatic.com/images?q=tbn:ANd9GcQvKCggOaN6cLJ6wRJD4J6HLLZgEvHlPntHKGx0kQ3d07vFVdsX"/>
          <p:cNvPicPr>
            <a:picLocks noChangeAspect="1" noChangeArrowheads="1"/>
          </p:cNvPicPr>
          <p:nvPr/>
        </p:nvPicPr>
        <p:blipFill>
          <a:blip r:embed="rId2" cstate="print"/>
          <a:srcRect/>
          <a:stretch>
            <a:fillRect/>
          </a:stretch>
        </p:blipFill>
        <p:spPr bwMode="auto">
          <a:xfrm>
            <a:off x="0" y="5143500"/>
            <a:ext cx="2286000" cy="1714500"/>
          </a:xfrm>
          <a:prstGeom prst="rect">
            <a:avLst/>
          </a:prstGeom>
          <a:noFill/>
        </p:spPr>
      </p:pic>
      <p:pic>
        <p:nvPicPr>
          <p:cNvPr id="7" name="Picture 16" descr="http://www.camcycle.org.uk/newsletters/32/images/cover.jpg"/>
          <p:cNvPicPr>
            <a:picLocks noChangeAspect="1" noChangeArrowheads="1"/>
          </p:cNvPicPr>
          <p:nvPr/>
        </p:nvPicPr>
        <p:blipFill>
          <a:blip r:embed="rId3" cstate="print"/>
          <a:srcRect/>
          <a:stretch>
            <a:fillRect/>
          </a:stretch>
        </p:blipFill>
        <p:spPr bwMode="auto">
          <a:xfrm>
            <a:off x="6300192" y="3111282"/>
            <a:ext cx="2843808" cy="3746718"/>
          </a:xfrm>
          <a:prstGeom prst="rect">
            <a:avLst/>
          </a:prstGeom>
          <a:noFill/>
        </p:spPr>
      </p:pic>
      <p:pic>
        <p:nvPicPr>
          <p:cNvPr id="8" name="Picture 18" descr="http://sustainableflatbush.org/wp-content/uploads/2007/05/intersection_repair_13.jpg"/>
          <p:cNvPicPr>
            <a:picLocks noChangeAspect="1" noChangeArrowheads="1"/>
          </p:cNvPicPr>
          <p:nvPr/>
        </p:nvPicPr>
        <p:blipFill>
          <a:blip r:embed="rId4" cstate="print"/>
          <a:srcRect/>
          <a:stretch>
            <a:fillRect/>
          </a:stretch>
        </p:blipFill>
        <p:spPr bwMode="auto">
          <a:xfrm>
            <a:off x="0" y="3068960"/>
            <a:ext cx="2555776" cy="2054845"/>
          </a:xfrm>
          <a:prstGeom prst="rect">
            <a:avLst/>
          </a:prstGeom>
          <a:noFill/>
        </p:spPr>
      </p:pic>
      <p:pic>
        <p:nvPicPr>
          <p:cNvPr id="9" name="Picture 7" descr="Stackpool Rd cul-de-sac AFTER (DARFT) angle 4"/>
          <p:cNvPicPr>
            <a:picLocks noChangeAspect="1" noChangeArrowheads="1"/>
          </p:cNvPicPr>
          <p:nvPr/>
        </p:nvPicPr>
        <p:blipFill>
          <a:blip r:embed="rId5" cstate="print"/>
          <a:srcRect/>
          <a:stretch>
            <a:fillRect/>
          </a:stretch>
        </p:blipFill>
        <p:spPr bwMode="auto">
          <a:xfrm>
            <a:off x="2483768" y="4105275"/>
            <a:ext cx="368617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Skill Deprivation</a:t>
            </a:r>
            <a:endParaRPr lang="en-US"/>
          </a:p>
        </p:txBody>
      </p:sp>
      <p:sp>
        <p:nvSpPr>
          <p:cNvPr id="40963" name="Rectangle 3"/>
          <p:cNvSpPr>
            <a:spLocks noGrp="1" noChangeArrowheads="1"/>
          </p:cNvSpPr>
          <p:nvPr>
            <p:ph type="body" idx="1"/>
          </p:nvPr>
        </p:nvSpPr>
        <p:spPr/>
        <p:txBody>
          <a:bodyPr/>
          <a:lstStyle/>
          <a:p>
            <a:r>
              <a:rPr lang="en-GB" sz="2400"/>
              <a:t>Self-reported skill</a:t>
            </a:r>
          </a:p>
          <a:p>
            <a:r>
              <a:rPr lang="en-GB" sz="2400"/>
              <a:t>Everyone better than the average driver!</a:t>
            </a:r>
          </a:p>
          <a:p>
            <a:pPr lvl="1"/>
            <a:r>
              <a:rPr lang="en-GB"/>
              <a:t>Can this be the case?</a:t>
            </a:r>
          </a:p>
          <a:p>
            <a:r>
              <a:rPr lang="en-GB" sz="2400"/>
              <a:t>Objective studies suggest</a:t>
            </a:r>
          </a:p>
          <a:p>
            <a:pPr lvl="1"/>
            <a:r>
              <a:rPr lang="en-GB"/>
              <a:t>Poor hazard prediction</a:t>
            </a:r>
          </a:p>
          <a:p>
            <a:pPr lvl="1"/>
            <a:r>
              <a:rPr lang="en-GB"/>
              <a:t>Close focus of gaze</a:t>
            </a:r>
          </a:p>
          <a:p>
            <a:pPr lvl="1"/>
            <a:r>
              <a:rPr lang="en-GB"/>
              <a:t>Inability to multi-task</a:t>
            </a:r>
          </a:p>
          <a:p>
            <a:pPr lvl="1"/>
            <a:r>
              <a:rPr lang="en-GB"/>
              <a:t>High level of concentration on primary order tasks, leaving little processing for other areas of skill.</a:t>
            </a:r>
          </a:p>
          <a:p>
            <a:pPr lvl="2"/>
            <a:r>
              <a:rPr lang="en-GB"/>
              <a:t>Steering</a:t>
            </a:r>
          </a:p>
          <a:p>
            <a:pPr lvl="2"/>
            <a:r>
              <a:rPr lang="en-GB"/>
              <a:t>Gear changing </a:t>
            </a:r>
            <a:endParaRPr lang="en-US"/>
          </a:p>
        </p:txBody>
      </p:sp>
      <p:sp>
        <p:nvSpPr>
          <p:cNvPr id="40964" name="Text Box 4"/>
          <p:cNvSpPr txBox="1">
            <a:spLocks noChangeArrowheads="1"/>
          </p:cNvSpPr>
          <p:nvPr/>
        </p:nvSpPr>
        <p:spPr bwMode="auto">
          <a:xfrm>
            <a:off x="3059113" y="188913"/>
            <a:ext cx="2700337" cy="366712"/>
          </a:xfrm>
          <a:prstGeom prst="rect">
            <a:avLst/>
          </a:prstGeom>
          <a:solidFill>
            <a:srgbClr val="00FF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SKILLS</a:t>
            </a:r>
            <a:endParaRPr lang="en-US">
              <a:solidFill>
                <a:srgbClr val="000000"/>
              </a:solidFill>
              <a:latin typeface="Arial" charset="0"/>
            </a:endParaRPr>
          </a:p>
        </p:txBody>
      </p:sp>
      <p:sp>
        <p:nvSpPr>
          <p:cNvPr id="5" name="Slide Number Placeholder 4"/>
          <p:cNvSpPr>
            <a:spLocks noGrp="1"/>
          </p:cNvSpPr>
          <p:nvPr>
            <p:ph type="sldNum" sz="quarter" idx="12"/>
          </p:nvPr>
        </p:nvSpPr>
        <p:spPr/>
        <p:txBody>
          <a:bodyPr/>
          <a:lstStyle/>
          <a:p>
            <a:fld id="{6F2A6DEA-F6F3-44D4-91BD-0D61B66EFFBB}" type="slidenum">
              <a:rPr lang="en-US" smtClean="0">
                <a:solidFill>
                  <a:srgbClr val="000000"/>
                </a:solidFill>
              </a:rPr>
              <a:pPr/>
              <a:t>10</a:t>
            </a:fld>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03263" y="228600"/>
            <a:ext cx="7772400" cy="1328738"/>
          </a:xfrm>
          <a:solidFill>
            <a:schemeClr val="bg1"/>
          </a:solidFill>
        </p:spPr>
        <p:txBody>
          <a:bodyPr/>
          <a:lstStyle/>
          <a:p>
            <a:r>
              <a:rPr lang="en-GB"/>
              <a:t>Novice driver eye gaze and fixation</a:t>
            </a:r>
            <a:endParaRPr lang="en-US"/>
          </a:p>
        </p:txBody>
      </p:sp>
      <p:pic>
        <p:nvPicPr>
          <p:cNvPr id="41987" name="Picture 3"/>
          <p:cNvPicPr>
            <a:picLocks noGrp="1" noChangeAspect="1" noChangeArrowheads="1"/>
          </p:cNvPicPr>
          <p:nvPr>
            <p:ph type="body" idx="1"/>
          </p:nvPr>
        </p:nvPicPr>
        <p:blipFill>
          <a:blip r:embed="rId2" cstate="print"/>
          <a:srcRect/>
          <a:stretch>
            <a:fillRect/>
          </a:stretch>
        </p:blipFill>
        <p:spPr>
          <a:xfrm>
            <a:off x="250825" y="1557338"/>
            <a:ext cx="8893175" cy="5659437"/>
          </a:xfrm>
          <a:noFill/>
          <a:ln/>
        </p:spPr>
      </p:pic>
      <p:sp>
        <p:nvSpPr>
          <p:cNvPr id="41988" name="Text Box 4"/>
          <p:cNvSpPr txBox="1">
            <a:spLocks noChangeArrowheads="1"/>
          </p:cNvSpPr>
          <p:nvPr/>
        </p:nvSpPr>
        <p:spPr bwMode="auto">
          <a:xfrm>
            <a:off x="3203575" y="260350"/>
            <a:ext cx="2700338" cy="366713"/>
          </a:xfrm>
          <a:prstGeom prst="rect">
            <a:avLst/>
          </a:prstGeom>
          <a:solidFill>
            <a:srgbClr val="00FF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SKILLS</a:t>
            </a:r>
            <a:endParaRPr lang="en-US">
              <a:solidFill>
                <a:srgbClr val="000000"/>
              </a:solidFill>
              <a:latin typeface="Arial" charset="0"/>
            </a:endParaRPr>
          </a:p>
        </p:txBody>
      </p:sp>
      <p:sp>
        <p:nvSpPr>
          <p:cNvPr id="5" name="Slide Number Placeholder 4"/>
          <p:cNvSpPr>
            <a:spLocks noGrp="1"/>
          </p:cNvSpPr>
          <p:nvPr>
            <p:ph type="sldNum" sz="quarter" idx="12"/>
          </p:nvPr>
        </p:nvSpPr>
        <p:spPr/>
        <p:txBody>
          <a:bodyPr/>
          <a:lstStyle/>
          <a:p>
            <a:fld id="{6F2A6DEA-F6F3-44D4-91BD-0D61B66EFFBB}" type="slidenum">
              <a:rPr lang="en-US" smtClean="0">
                <a:solidFill>
                  <a:srgbClr val="000000"/>
                </a:solidFill>
              </a:rPr>
              <a:pPr/>
              <a:t>11</a:t>
            </a:fld>
            <a:endParaRPr 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3568" y="1124744"/>
            <a:ext cx="7772400" cy="4343400"/>
          </a:xfrm>
        </p:spPr>
        <p:txBody>
          <a:bodyPr/>
          <a:lstStyle/>
          <a:p>
            <a:r>
              <a:rPr lang="en-GB" dirty="0"/>
              <a:t>But does not show why there should be differences between male and female road </a:t>
            </a:r>
            <a:r>
              <a:rPr lang="en-GB" dirty="0" smtClean="0"/>
              <a:t>users.</a:t>
            </a:r>
            <a:endParaRPr lang="en-GB" dirty="0"/>
          </a:p>
          <a:p>
            <a:r>
              <a:rPr lang="en-GB" dirty="0"/>
              <a:t>Need to turn to attitudes and other psychosocial variables</a:t>
            </a:r>
            <a:endParaRPr lang="en-US" dirty="0"/>
          </a:p>
        </p:txBody>
      </p:sp>
      <p:sp>
        <p:nvSpPr>
          <p:cNvPr id="39941" name="Rectangle 5"/>
          <p:cNvSpPr>
            <a:spLocks noGrp="1" noChangeArrowheads="1"/>
          </p:cNvSpPr>
          <p:nvPr>
            <p:ph type="title"/>
          </p:nvPr>
        </p:nvSpPr>
        <p:spPr/>
        <p:txBody>
          <a:bodyPr/>
          <a:lstStyle/>
          <a:p>
            <a:endParaRPr lang="en-US"/>
          </a:p>
        </p:txBody>
      </p:sp>
      <p:pic>
        <p:nvPicPr>
          <p:cNvPr id="154626" name="Picture 2"/>
          <p:cNvPicPr>
            <a:picLocks noChangeAspect="1" noChangeArrowheads="1"/>
          </p:cNvPicPr>
          <p:nvPr/>
        </p:nvPicPr>
        <p:blipFill>
          <a:blip r:embed="rId2" cstate="print"/>
          <a:srcRect/>
          <a:stretch>
            <a:fillRect/>
          </a:stretch>
        </p:blipFill>
        <p:spPr bwMode="auto">
          <a:xfrm>
            <a:off x="611560" y="2222736"/>
            <a:ext cx="8099251" cy="463526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F2A6DEA-F6F3-44D4-91BD-0D61B66EFFBB}" type="slidenum">
              <a:rPr lang="en-US" smtClean="0">
                <a:solidFill>
                  <a:srgbClr val="000000"/>
                </a:solidFill>
              </a:rPr>
              <a:pPr/>
              <a:t>12</a:t>
            </a:fld>
            <a:endParaRPr lang="en-US">
              <a:solidFill>
                <a:srgbClr val="000000"/>
              </a:solidFill>
            </a:endParaRPr>
          </a:p>
        </p:txBody>
      </p:sp>
      <p:sp>
        <p:nvSpPr>
          <p:cNvPr id="6" name="Text Box 4"/>
          <p:cNvSpPr txBox="1">
            <a:spLocks noChangeArrowheads="1"/>
          </p:cNvSpPr>
          <p:nvPr/>
        </p:nvSpPr>
        <p:spPr bwMode="auto">
          <a:xfrm>
            <a:off x="3203575" y="260350"/>
            <a:ext cx="2700338" cy="366713"/>
          </a:xfrm>
          <a:prstGeom prst="rect">
            <a:avLst/>
          </a:prstGeom>
          <a:solidFill>
            <a:srgbClr val="00FF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SKILLS</a:t>
            </a:r>
            <a:endParaRPr lang="en-US">
              <a:solidFill>
                <a:srgbClr val="000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a:xfrm>
            <a:off x="250825" y="1752600"/>
            <a:ext cx="8207375" cy="4916488"/>
          </a:xfrm>
        </p:spPr>
        <p:txBody>
          <a:bodyPr/>
          <a:lstStyle/>
          <a:p>
            <a:pPr algn="ctr">
              <a:buFont typeface="Wingdings" pitchFamily="2" charset="2"/>
              <a:buNone/>
            </a:pPr>
            <a:r>
              <a:rPr lang="en-GB" sz="2000" b="1"/>
              <a:t>The public know that driver behaviour is a major contributory factor in the vast majority of road accidents </a:t>
            </a:r>
          </a:p>
          <a:p>
            <a:pPr algn="ctr">
              <a:buFont typeface="Wingdings" pitchFamily="2" charset="2"/>
              <a:buNone/>
            </a:pPr>
            <a:r>
              <a:rPr lang="en-GB" sz="1400"/>
              <a:t>(Cauzard, 2003)</a:t>
            </a:r>
            <a:r>
              <a:rPr lang="en-GB" sz="2000" b="1"/>
              <a:t> </a:t>
            </a:r>
          </a:p>
          <a:p>
            <a:pPr algn="ctr">
              <a:buFont typeface="Wingdings" pitchFamily="2" charset="2"/>
              <a:buNone/>
            </a:pPr>
            <a:endParaRPr lang="en-GB" sz="2000" b="1"/>
          </a:p>
          <a:p>
            <a:pPr algn="ctr">
              <a:buFont typeface="Wingdings" pitchFamily="2" charset="2"/>
              <a:buNone/>
            </a:pPr>
            <a:r>
              <a:rPr lang="en-GB" sz="2000" b="1"/>
              <a:t>but there is a consistent view that </a:t>
            </a:r>
            <a:r>
              <a:rPr lang="en-GB" sz="2000" b="1">
                <a:effectLst>
                  <a:outerShdw blurRad="38100" dist="38100" dir="2700000" algn="tl">
                    <a:srgbClr val="C0C0C0"/>
                  </a:outerShdw>
                </a:effectLst>
              </a:rPr>
              <a:t>others</a:t>
            </a:r>
            <a:r>
              <a:rPr lang="en-GB" sz="2000" b="1"/>
              <a:t> drive in a more risky manner than individuals themselves do </a:t>
            </a:r>
          </a:p>
          <a:p>
            <a:pPr algn="ctr">
              <a:buFont typeface="Wingdings" pitchFamily="2" charset="2"/>
              <a:buNone/>
            </a:pPr>
            <a:r>
              <a:rPr lang="en-GB" sz="1400"/>
              <a:t>(King and Parker, 2008)</a:t>
            </a:r>
          </a:p>
          <a:p>
            <a:pPr>
              <a:buFont typeface="Wingdings" pitchFamily="2" charset="2"/>
              <a:buNone/>
            </a:pPr>
            <a:endParaRPr lang="en-GB" sz="2000" b="1"/>
          </a:p>
          <a:p>
            <a:pPr algn="ctr">
              <a:buFont typeface="Wingdings" pitchFamily="2" charset="2"/>
              <a:buNone/>
            </a:pPr>
            <a:r>
              <a:rPr lang="en-GB" sz="2000" b="1"/>
              <a:t>Not just driving</a:t>
            </a:r>
            <a:r>
              <a:rPr lang="en-GB" sz="2000"/>
              <a:t> – older children and adolescents think they have good attitude and skills towards road safety but believe that others especially those in their peer group do not </a:t>
            </a:r>
          </a:p>
          <a:p>
            <a:pPr algn="ctr">
              <a:buFont typeface="Wingdings" pitchFamily="2" charset="2"/>
              <a:buNone/>
            </a:pPr>
            <a:r>
              <a:rPr lang="en-GB" sz="1400"/>
              <a:t>(Tolmie. 2006).</a:t>
            </a:r>
          </a:p>
          <a:p>
            <a:pPr>
              <a:buFont typeface="Wingdings" pitchFamily="2" charset="2"/>
              <a:buNone/>
            </a:pPr>
            <a:endParaRPr lang="en-GB" sz="2000" b="1"/>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GB" sz="2000"/>
          </a:p>
          <a:p>
            <a:endParaRPr lang="en-US" sz="2000"/>
          </a:p>
          <a:p>
            <a:pPr>
              <a:buFont typeface="Wingdings" pitchFamily="2" charset="2"/>
              <a:buNone/>
            </a:pPr>
            <a:endParaRPr lang="en-GB" sz="2000"/>
          </a:p>
          <a:p>
            <a:endParaRPr lang="en-US" sz="2400"/>
          </a:p>
        </p:txBody>
      </p:sp>
      <p:sp>
        <p:nvSpPr>
          <p:cNvPr id="5" name="Text Box 4"/>
          <p:cNvSpPr txBox="1">
            <a:spLocks noChangeArrowheads="1"/>
          </p:cNvSpPr>
          <p:nvPr/>
        </p:nvSpPr>
        <p:spPr bwMode="auto">
          <a:xfrm>
            <a:off x="2285984" y="500042"/>
            <a:ext cx="4103688" cy="366713"/>
          </a:xfrm>
          <a:prstGeom prst="rect">
            <a:avLst/>
          </a:prstGeom>
          <a:solidFill>
            <a:srgbClr val="FF00FF"/>
          </a:solidFill>
          <a:ln w="9525">
            <a:noFill/>
            <a:miter lim="800000"/>
            <a:headEnd/>
            <a:tailEnd/>
          </a:ln>
          <a:effectLst/>
        </p:spPr>
        <p:txBody>
          <a:bodyPr>
            <a:spAutoFit/>
          </a:bodyPr>
          <a:lstStyle/>
          <a:p>
            <a:pPr algn="ctr" fontAlgn="base">
              <a:spcBef>
                <a:spcPct val="20000"/>
              </a:spcBef>
              <a:spcAft>
                <a:spcPct val="0"/>
              </a:spcAft>
              <a:buClr>
                <a:srgbClr val="006600"/>
              </a:buClr>
              <a:buFont typeface="Wingdings" pitchFamily="2" charset="2"/>
              <a:buNone/>
            </a:pPr>
            <a:r>
              <a:rPr lang="en-GB" b="1">
                <a:solidFill>
                  <a:srgbClr val="000000"/>
                </a:solidFill>
                <a:effectLst>
                  <a:outerShdw blurRad="38100" dist="38100" dir="2700000" algn="tl">
                    <a:srgbClr val="FFFFFF"/>
                  </a:outerShdw>
                </a:effectLst>
                <a:latin typeface="Arial" charset="0"/>
              </a:rPr>
              <a:t>Self versus others</a:t>
            </a:r>
            <a:endParaRPr lang="en-US" b="1">
              <a:solidFill>
                <a:srgbClr val="000000"/>
              </a:solidFill>
              <a:effectLst>
                <a:outerShdw blurRad="38100" dist="38100" dir="2700000" algn="tl">
                  <a:srgbClr val="FFFFFF"/>
                </a:outerShdw>
              </a:effectLst>
              <a:latin typeface="Arial" charset="0"/>
            </a:endParaRPr>
          </a:p>
        </p:txBody>
      </p:sp>
      <p:sp>
        <p:nvSpPr>
          <p:cNvPr id="6" name="Text Box 4"/>
          <p:cNvSpPr txBox="1">
            <a:spLocks noChangeArrowheads="1"/>
          </p:cNvSpPr>
          <p:nvPr/>
        </p:nvSpPr>
        <p:spPr bwMode="auto">
          <a:xfrm>
            <a:off x="2285984" y="142852"/>
            <a:ext cx="4103687" cy="366712"/>
          </a:xfrm>
          <a:prstGeom prst="rect">
            <a:avLst/>
          </a:prstGeom>
          <a:solidFill>
            <a:srgbClr val="FF00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ATTITUDES</a:t>
            </a:r>
            <a:endParaRPr lang="en-US">
              <a:solidFill>
                <a:srgbClr val="000000"/>
              </a:solidFill>
              <a:latin typeface="Arial" charset="0"/>
            </a:endParaRPr>
          </a:p>
        </p:txBody>
      </p:sp>
      <p:sp>
        <p:nvSpPr>
          <p:cNvPr id="7" name="Slide Number Placeholder 6"/>
          <p:cNvSpPr>
            <a:spLocks noGrp="1"/>
          </p:cNvSpPr>
          <p:nvPr>
            <p:ph type="sldNum" sz="quarter" idx="12"/>
          </p:nvPr>
        </p:nvSpPr>
        <p:spPr/>
        <p:txBody>
          <a:bodyPr/>
          <a:lstStyle/>
          <a:p>
            <a:fld id="{6F2A6DEA-F6F3-44D4-91BD-0D61B66EFFBB}" type="slidenum">
              <a:rPr lang="en-US" smtClean="0">
                <a:solidFill>
                  <a:srgbClr val="000000"/>
                </a:solidFill>
              </a:rPr>
              <a:pPr/>
              <a:t>13</a:t>
            </a:fld>
            <a:endParaRPr lang="en-US">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type="body" idx="1"/>
          </p:nvPr>
        </p:nvSpPr>
        <p:spPr>
          <a:xfrm>
            <a:off x="179388" y="981075"/>
            <a:ext cx="8785225" cy="5876925"/>
          </a:xfrm>
        </p:spPr>
        <p:txBody>
          <a:bodyPr/>
          <a:lstStyle/>
          <a:p>
            <a:pPr algn="ctr">
              <a:buFont typeface="Wingdings" pitchFamily="2" charset="2"/>
              <a:buNone/>
            </a:pPr>
            <a:r>
              <a:rPr lang="en-GB" sz="1800" b="1" dirty="0"/>
              <a:t>Individuals do not believe they are dangerous on the roads</a:t>
            </a:r>
          </a:p>
          <a:p>
            <a:pPr algn="ctr">
              <a:buFont typeface="Wingdings" pitchFamily="2" charset="2"/>
              <a:buNone/>
            </a:pPr>
            <a:endParaRPr lang="en-GB" sz="1800" b="1" dirty="0"/>
          </a:p>
          <a:p>
            <a:pPr algn="ctr">
              <a:buFont typeface="Wingdings" pitchFamily="2" charset="2"/>
              <a:buNone/>
            </a:pPr>
            <a:r>
              <a:rPr lang="en-GB" sz="1800" b="1" dirty="0"/>
              <a:t>And</a:t>
            </a:r>
          </a:p>
          <a:p>
            <a:pPr algn="ctr"/>
            <a:endParaRPr lang="en-GB" sz="1800" b="1" dirty="0"/>
          </a:p>
          <a:p>
            <a:pPr algn="ctr">
              <a:buFont typeface="Wingdings" pitchFamily="2" charset="2"/>
              <a:buNone/>
            </a:pPr>
            <a:r>
              <a:rPr lang="en-GB" sz="1800" b="1" dirty="0"/>
              <a:t>Believe others are a danger on the roads</a:t>
            </a:r>
          </a:p>
          <a:p>
            <a:endParaRPr lang="en-GB" sz="1800" b="1" dirty="0"/>
          </a:p>
          <a:p>
            <a:r>
              <a:rPr lang="en-GB" sz="1800" dirty="0"/>
              <a:t>I am not likely to be responsible for an accidents, others are likely to be responsible. Therefore little I can do.</a:t>
            </a:r>
          </a:p>
          <a:p>
            <a:r>
              <a:rPr lang="en-GB" sz="1800" dirty="0"/>
              <a:t>Hence, less likely to need to “plan to avoid them”</a:t>
            </a:r>
          </a:p>
          <a:p>
            <a:endParaRPr lang="en-GB" sz="1800" dirty="0"/>
          </a:p>
          <a:p>
            <a:r>
              <a:rPr lang="en-GB" sz="1800" dirty="0"/>
              <a:t>Campaigns aimed at dangerous driving are for “other” drivers not themselves. </a:t>
            </a:r>
          </a:p>
          <a:p>
            <a:r>
              <a:rPr lang="en-GB" sz="1800" dirty="0"/>
              <a:t>Such campaigns re-emphasise this difference </a:t>
            </a:r>
            <a:r>
              <a:rPr lang="en-GB" sz="1500" dirty="0"/>
              <a:t>(2CV, 2008 and Flaming Research, 2008)</a:t>
            </a:r>
          </a:p>
          <a:p>
            <a:r>
              <a:rPr lang="en-US" sz="1800" dirty="0"/>
              <a:t>The third-person effect </a:t>
            </a:r>
            <a:r>
              <a:rPr lang="en-US" sz="1500" dirty="0"/>
              <a:t>(Davison, 1983).</a:t>
            </a:r>
            <a:r>
              <a:rPr lang="en-US" sz="2400" dirty="0"/>
              <a:t> </a:t>
            </a:r>
            <a:endParaRPr lang="en-GB" sz="1800" dirty="0"/>
          </a:p>
          <a:p>
            <a:endParaRPr lang="en-GB" sz="1800" dirty="0"/>
          </a:p>
          <a:p>
            <a:pPr algn="r"/>
            <a:endParaRPr lang="en-GB" sz="1800" dirty="0"/>
          </a:p>
          <a:p>
            <a:r>
              <a:rPr lang="en-GB" sz="1800" dirty="0"/>
              <a:t>High support for enforcement, engineering solutions and education </a:t>
            </a:r>
          </a:p>
          <a:p>
            <a:r>
              <a:rPr lang="en-GB" sz="1800" dirty="0"/>
              <a:t>But not for themselves - </a:t>
            </a:r>
            <a:r>
              <a:rPr lang="en-GB" sz="1800" b="1" dirty="0"/>
              <a:t>for other people</a:t>
            </a:r>
            <a:r>
              <a:rPr lang="en-GB" sz="1800" dirty="0"/>
              <a:t>.</a:t>
            </a:r>
            <a:endParaRPr lang="en-US" sz="1800" dirty="0"/>
          </a:p>
          <a:p>
            <a:endParaRPr lang="en-US" sz="1800" dirty="0"/>
          </a:p>
        </p:txBody>
      </p:sp>
      <p:sp>
        <p:nvSpPr>
          <p:cNvPr id="22532" name="Text Box 4"/>
          <p:cNvSpPr txBox="1">
            <a:spLocks noChangeArrowheads="1"/>
          </p:cNvSpPr>
          <p:nvPr/>
        </p:nvSpPr>
        <p:spPr bwMode="auto">
          <a:xfrm>
            <a:off x="2285984" y="500042"/>
            <a:ext cx="4103688" cy="366713"/>
          </a:xfrm>
          <a:prstGeom prst="rect">
            <a:avLst/>
          </a:prstGeom>
          <a:solidFill>
            <a:srgbClr val="FF00FF"/>
          </a:solidFill>
          <a:ln w="9525">
            <a:noFill/>
            <a:miter lim="800000"/>
            <a:headEnd/>
            <a:tailEnd/>
          </a:ln>
          <a:effectLst/>
        </p:spPr>
        <p:txBody>
          <a:bodyPr>
            <a:spAutoFit/>
          </a:bodyPr>
          <a:lstStyle/>
          <a:p>
            <a:pPr algn="ctr" fontAlgn="base">
              <a:spcBef>
                <a:spcPct val="20000"/>
              </a:spcBef>
              <a:spcAft>
                <a:spcPct val="0"/>
              </a:spcAft>
              <a:buClr>
                <a:srgbClr val="006600"/>
              </a:buClr>
              <a:buFont typeface="Wingdings" pitchFamily="2" charset="2"/>
              <a:buNone/>
            </a:pPr>
            <a:r>
              <a:rPr lang="en-GB" b="1">
                <a:solidFill>
                  <a:srgbClr val="000000"/>
                </a:solidFill>
                <a:effectLst>
                  <a:outerShdw blurRad="38100" dist="38100" dir="2700000" algn="tl">
                    <a:srgbClr val="FFFFFF"/>
                  </a:outerShdw>
                </a:effectLst>
                <a:latin typeface="Arial" charset="0"/>
              </a:rPr>
              <a:t>Self versus others</a:t>
            </a:r>
            <a:endParaRPr lang="en-US" b="1">
              <a:solidFill>
                <a:srgbClr val="000000"/>
              </a:solidFill>
              <a:effectLst>
                <a:outerShdw blurRad="38100" dist="38100" dir="2700000" algn="tl">
                  <a:srgbClr val="FFFFFF"/>
                </a:outerShdw>
              </a:effectLst>
              <a:latin typeface="Arial" charset="0"/>
            </a:endParaRPr>
          </a:p>
        </p:txBody>
      </p:sp>
      <p:sp>
        <p:nvSpPr>
          <p:cNvPr id="6" name="Text Box 4"/>
          <p:cNvSpPr txBox="1">
            <a:spLocks noChangeArrowheads="1"/>
          </p:cNvSpPr>
          <p:nvPr/>
        </p:nvSpPr>
        <p:spPr bwMode="auto">
          <a:xfrm>
            <a:off x="2285984" y="142852"/>
            <a:ext cx="4103687" cy="366712"/>
          </a:xfrm>
          <a:prstGeom prst="rect">
            <a:avLst/>
          </a:prstGeom>
          <a:solidFill>
            <a:srgbClr val="FF00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ATTITUDES</a:t>
            </a:r>
            <a:endParaRPr lang="en-US">
              <a:solidFill>
                <a:srgbClr val="000000"/>
              </a:solidFill>
              <a:latin typeface="Arial" charset="0"/>
            </a:endParaRPr>
          </a:p>
        </p:txBody>
      </p:sp>
      <p:sp>
        <p:nvSpPr>
          <p:cNvPr id="7" name="Slide Number Placeholder 6"/>
          <p:cNvSpPr>
            <a:spLocks noGrp="1"/>
          </p:cNvSpPr>
          <p:nvPr>
            <p:ph type="sldNum" sz="quarter" idx="12"/>
          </p:nvPr>
        </p:nvSpPr>
        <p:spPr/>
        <p:txBody>
          <a:bodyPr/>
          <a:lstStyle/>
          <a:p>
            <a:fld id="{6F2A6DEA-F6F3-44D4-91BD-0D61B66EFFBB}" type="slidenum">
              <a:rPr lang="en-US" smtClean="0">
                <a:solidFill>
                  <a:srgbClr val="000000"/>
                </a:solidFill>
              </a:rPr>
              <a:pPr/>
              <a:t>14</a:t>
            </a:fld>
            <a:endParaRPr lang="en-US">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type="body" idx="1"/>
          </p:nvPr>
        </p:nvSpPr>
        <p:spPr>
          <a:xfrm>
            <a:off x="250825" y="1196975"/>
            <a:ext cx="8893175" cy="5661025"/>
          </a:xfrm>
        </p:spPr>
        <p:txBody>
          <a:bodyPr/>
          <a:lstStyle/>
          <a:p>
            <a:pPr>
              <a:lnSpc>
                <a:spcPct val="80000"/>
              </a:lnSpc>
              <a:buFont typeface="Wingdings" pitchFamily="2" charset="2"/>
              <a:buNone/>
            </a:pPr>
            <a:r>
              <a:rPr lang="en-GB" b="1">
                <a:effectLst>
                  <a:outerShdw blurRad="38100" dist="38100" dir="2700000" algn="tl">
                    <a:srgbClr val="C0C0C0"/>
                  </a:outerShdw>
                </a:effectLst>
              </a:rPr>
              <a:t>Positive attitudes to the speed limit and dangers of speeding</a:t>
            </a:r>
          </a:p>
          <a:p>
            <a:pPr>
              <a:lnSpc>
                <a:spcPct val="80000"/>
              </a:lnSpc>
            </a:pPr>
            <a:r>
              <a:rPr lang="en-GB" sz="1800"/>
              <a:t>90% agree “important that people drive within the speed limit” </a:t>
            </a:r>
            <a:r>
              <a:rPr lang="en-GB" sz="1500"/>
              <a:t>(British Attitudes Survey, 2005 in DfT, 2008)</a:t>
            </a:r>
          </a:p>
          <a:p>
            <a:pPr>
              <a:lnSpc>
                <a:spcPct val="80000"/>
              </a:lnSpc>
            </a:pPr>
            <a:endParaRPr lang="en-GB" sz="1800"/>
          </a:p>
          <a:p>
            <a:pPr>
              <a:lnSpc>
                <a:spcPct val="80000"/>
              </a:lnSpc>
            </a:pPr>
            <a:r>
              <a:rPr lang="en-GB" sz="1800"/>
              <a:t>39% agree it is dangerous to drive over the speed limit at all </a:t>
            </a:r>
            <a:r>
              <a:rPr lang="en-GB" sz="1300"/>
              <a:t>(Angle et al., 2007) </a:t>
            </a:r>
          </a:p>
          <a:p>
            <a:pPr>
              <a:lnSpc>
                <a:spcPct val="80000"/>
              </a:lnSpc>
            </a:pPr>
            <a:endParaRPr lang="en-GB" sz="1800"/>
          </a:p>
          <a:p>
            <a:pPr>
              <a:lnSpc>
                <a:spcPct val="80000"/>
              </a:lnSpc>
            </a:pPr>
            <a:r>
              <a:rPr lang="en-GB" sz="1800"/>
              <a:t>76% of drivers completely agree that driving too fast for the conditions is dangerous </a:t>
            </a:r>
            <a:r>
              <a:rPr lang="en-GB" sz="1300"/>
              <a:t>(Angle et al., 2007)</a:t>
            </a:r>
            <a:r>
              <a:rPr lang="en-GB" sz="1800"/>
              <a:t> </a:t>
            </a:r>
          </a:p>
          <a:p>
            <a:pPr>
              <a:lnSpc>
                <a:spcPct val="80000"/>
              </a:lnSpc>
            </a:pPr>
            <a:endParaRPr lang="en-GB" sz="1800"/>
          </a:p>
          <a:p>
            <a:pPr>
              <a:lnSpc>
                <a:spcPct val="80000"/>
              </a:lnSpc>
            </a:pPr>
            <a:r>
              <a:rPr lang="en-GB" sz="1800"/>
              <a:t>Public support tougher enforcement of speeds especially in residential areas and surrounding schools </a:t>
            </a:r>
            <a:r>
              <a:rPr lang="en-GB" sz="1300"/>
              <a:t>(Brake, 2004; Higginson, 2005; Holder n-d; Quimby, 2005)</a:t>
            </a:r>
          </a:p>
          <a:p>
            <a:pPr>
              <a:lnSpc>
                <a:spcPct val="80000"/>
              </a:lnSpc>
            </a:pPr>
            <a:endParaRPr lang="en-GB" sz="1800"/>
          </a:p>
          <a:p>
            <a:pPr>
              <a:lnSpc>
                <a:spcPct val="80000"/>
              </a:lnSpc>
            </a:pPr>
            <a:r>
              <a:rPr lang="en-GB" sz="1800"/>
              <a:t>77% support 20mph zones </a:t>
            </a:r>
            <a:r>
              <a:rPr lang="en-GB" sz="1300"/>
              <a:t>(British Attitude Survey, 2007 in DfT, 2008)</a:t>
            </a:r>
            <a:r>
              <a:rPr lang="en-GB" sz="1800"/>
              <a:t> </a:t>
            </a:r>
          </a:p>
          <a:p>
            <a:pPr>
              <a:lnSpc>
                <a:spcPct val="80000"/>
              </a:lnSpc>
            </a:pPr>
            <a:endParaRPr lang="en-GB" sz="1800"/>
          </a:p>
          <a:p>
            <a:pPr>
              <a:lnSpc>
                <a:spcPct val="80000"/>
              </a:lnSpc>
            </a:pPr>
            <a:r>
              <a:rPr lang="en-GB" sz="1800"/>
              <a:t>On the whole, the public have good knowledge of the speeding and accident link </a:t>
            </a:r>
            <a:r>
              <a:rPr lang="en-GB" sz="1300"/>
              <a:t>(Brake, 2004; Fuller, Bates et al., 2008; Higginson, 2005; Holder n-d; RAC, 2007; Quimby, 2005;)</a:t>
            </a:r>
          </a:p>
          <a:p>
            <a:pPr>
              <a:lnSpc>
                <a:spcPct val="80000"/>
              </a:lnSpc>
            </a:pPr>
            <a:endParaRPr lang="en-GB" sz="1300">
              <a:effectLst>
                <a:outerShdw blurRad="38100" dist="38100" dir="2700000" algn="tl">
                  <a:srgbClr val="C0C0C0"/>
                </a:outerShdw>
              </a:effectLst>
            </a:endParaRPr>
          </a:p>
          <a:p>
            <a:pPr>
              <a:lnSpc>
                <a:spcPct val="80000"/>
              </a:lnSpc>
              <a:buFont typeface="Wingdings" pitchFamily="2" charset="2"/>
              <a:buNone/>
            </a:pPr>
            <a:r>
              <a:rPr lang="en-GB" b="1">
                <a:effectLst>
                  <a:outerShdw blurRad="38100" dist="38100" dir="2700000" algn="tl">
                    <a:srgbClr val="C0C0C0"/>
                  </a:outerShdw>
                </a:effectLst>
              </a:rPr>
              <a:t>But drivers continue to drive over the speed limit</a:t>
            </a:r>
          </a:p>
          <a:p>
            <a:pPr>
              <a:lnSpc>
                <a:spcPct val="80000"/>
              </a:lnSpc>
            </a:pPr>
            <a:r>
              <a:rPr lang="en-GB" sz="1800"/>
              <a:t>A conservative estimate suggests 49% of drivers continue to drive over the speed limit in 30mph zones and on motorways </a:t>
            </a:r>
            <a:r>
              <a:rPr lang="en-GB" sz="1300"/>
              <a:t>(DfT, 2009)</a:t>
            </a:r>
          </a:p>
          <a:p>
            <a:pPr>
              <a:lnSpc>
                <a:spcPct val="80000"/>
              </a:lnSpc>
              <a:buFont typeface="Wingdings" pitchFamily="2" charset="2"/>
              <a:buNone/>
            </a:pPr>
            <a:endParaRPr lang="en-US" sz="1300"/>
          </a:p>
        </p:txBody>
      </p:sp>
      <p:sp>
        <p:nvSpPr>
          <p:cNvPr id="5" name="Text Box 5"/>
          <p:cNvSpPr txBox="1">
            <a:spLocks noChangeArrowheads="1"/>
          </p:cNvSpPr>
          <p:nvPr/>
        </p:nvSpPr>
        <p:spPr bwMode="auto">
          <a:xfrm>
            <a:off x="2285984" y="500042"/>
            <a:ext cx="4103687" cy="366712"/>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b="1">
                <a:solidFill>
                  <a:srgbClr val="000000"/>
                </a:solidFill>
                <a:effectLst>
                  <a:outerShdw blurRad="38100" dist="38100" dir="2700000" algn="tl">
                    <a:srgbClr val="FFFFFF"/>
                  </a:outerShdw>
                </a:effectLst>
                <a:latin typeface="Arial" charset="0"/>
              </a:rPr>
              <a:t>Norms</a:t>
            </a:r>
            <a:endParaRPr lang="en-US" b="1">
              <a:solidFill>
                <a:srgbClr val="000000"/>
              </a:solidFill>
              <a:effectLst>
                <a:outerShdw blurRad="38100" dist="38100" dir="2700000" algn="tl">
                  <a:srgbClr val="FFFFFF"/>
                </a:outerShdw>
              </a:effectLst>
              <a:latin typeface="Arial" charset="0"/>
            </a:endParaRPr>
          </a:p>
        </p:txBody>
      </p:sp>
      <p:sp>
        <p:nvSpPr>
          <p:cNvPr id="6" name="Text Box 4"/>
          <p:cNvSpPr txBox="1">
            <a:spLocks noChangeArrowheads="1"/>
          </p:cNvSpPr>
          <p:nvPr/>
        </p:nvSpPr>
        <p:spPr bwMode="auto">
          <a:xfrm>
            <a:off x="2285984" y="142852"/>
            <a:ext cx="4103687" cy="366712"/>
          </a:xfrm>
          <a:prstGeom prst="rect">
            <a:avLst/>
          </a:prstGeom>
          <a:solidFill>
            <a:srgbClr val="FF00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ATTITUDES</a:t>
            </a:r>
            <a:endParaRPr lang="en-US">
              <a:solidFill>
                <a:srgbClr val="000000"/>
              </a:solidFill>
              <a:latin typeface="Arial" charset="0"/>
            </a:endParaRPr>
          </a:p>
        </p:txBody>
      </p:sp>
      <p:sp>
        <p:nvSpPr>
          <p:cNvPr id="7" name="Slide Number Placeholder 6"/>
          <p:cNvSpPr>
            <a:spLocks noGrp="1"/>
          </p:cNvSpPr>
          <p:nvPr>
            <p:ph type="sldNum" sz="quarter" idx="12"/>
          </p:nvPr>
        </p:nvSpPr>
        <p:spPr/>
        <p:txBody>
          <a:bodyPr/>
          <a:lstStyle/>
          <a:p>
            <a:fld id="{6F2A6DEA-F6F3-44D4-91BD-0D61B66EFFBB}" type="slidenum">
              <a:rPr lang="en-US" smtClean="0">
                <a:solidFill>
                  <a:srgbClr val="000000"/>
                </a:solidFill>
              </a:rPr>
              <a:pPr/>
              <a:t>15</a:t>
            </a:fld>
            <a:endParaRPr lang="en-US">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dirty="0"/>
          </a:p>
        </p:txBody>
      </p:sp>
      <p:sp>
        <p:nvSpPr>
          <p:cNvPr id="35843" name="Rectangle 3"/>
          <p:cNvSpPr>
            <a:spLocks noGrp="1" noChangeArrowheads="1"/>
          </p:cNvSpPr>
          <p:nvPr>
            <p:ph type="body" idx="1"/>
          </p:nvPr>
        </p:nvSpPr>
        <p:spPr>
          <a:xfrm>
            <a:off x="323850" y="1052513"/>
            <a:ext cx="8640763" cy="5805487"/>
          </a:xfrm>
          <a:solidFill>
            <a:schemeClr val="bg1"/>
          </a:solidFill>
        </p:spPr>
        <p:txBody>
          <a:bodyPr/>
          <a:lstStyle/>
          <a:p>
            <a:pPr>
              <a:lnSpc>
                <a:spcPct val="80000"/>
              </a:lnSpc>
              <a:buFont typeface="Wingdings" pitchFamily="2" charset="2"/>
              <a:buNone/>
            </a:pPr>
            <a:r>
              <a:rPr lang="en-GB" sz="1600" b="1"/>
              <a:t>Why?</a:t>
            </a:r>
          </a:p>
          <a:p>
            <a:pPr>
              <a:lnSpc>
                <a:spcPct val="80000"/>
              </a:lnSpc>
            </a:pPr>
            <a:r>
              <a:rPr lang="en-GB" sz="1600" b="1"/>
              <a:t>Driving over the speed limit is not necessarily “speeding”</a:t>
            </a:r>
          </a:p>
          <a:p>
            <a:pPr lvl="1">
              <a:lnSpc>
                <a:spcPct val="80000"/>
              </a:lnSpc>
            </a:pPr>
            <a:r>
              <a:rPr lang="en-GB" sz="1600"/>
              <a:t>Speeding is 1mph over (33%); speeding is 5mph over (33%) </a:t>
            </a:r>
            <a:r>
              <a:rPr lang="en-GB" sz="1400"/>
              <a:t>(Higginson, 2005)</a:t>
            </a:r>
          </a:p>
          <a:p>
            <a:pPr lvl="1">
              <a:lnSpc>
                <a:spcPct val="80000"/>
              </a:lnSpc>
            </a:pPr>
            <a:r>
              <a:rPr lang="en-GB" sz="1600"/>
              <a:t>10mph over is normal view for speeding </a:t>
            </a:r>
            <a:r>
              <a:rPr lang="en-GB" sz="1400"/>
              <a:t>(Corbett, 2001)</a:t>
            </a:r>
          </a:p>
          <a:p>
            <a:pPr>
              <a:lnSpc>
                <a:spcPct val="80000"/>
              </a:lnSpc>
              <a:buFont typeface="Wingdings" pitchFamily="2" charset="2"/>
              <a:buNone/>
            </a:pPr>
            <a:endParaRPr lang="en-GB" sz="1400" b="1"/>
          </a:p>
          <a:p>
            <a:pPr>
              <a:lnSpc>
                <a:spcPct val="80000"/>
              </a:lnSpc>
            </a:pPr>
            <a:r>
              <a:rPr lang="en-GB" sz="1600" b="1"/>
              <a:t>Driving over the speed limit is not necessarily breaking the law</a:t>
            </a:r>
          </a:p>
          <a:p>
            <a:pPr lvl="1">
              <a:lnSpc>
                <a:spcPct val="80000"/>
              </a:lnSpc>
            </a:pPr>
            <a:r>
              <a:rPr lang="en-GB" sz="1600"/>
              <a:t>94% of drivers consider themselves law abiding </a:t>
            </a:r>
            <a:r>
              <a:rPr lang="en-GB" sz="1400"/>
              <a:t>(RAC, 2007)</a:t>
            </a:r>
          </a:p>
          <a:p>
            <a:pPr lvl="1">
              <a:lnSpc>
                <a:spcPct val="80000"/>
              </a:lnSpc>
            </a:pPr>
            <a:r>
              <a:rPr lang="en-GB" sz="1600"/>
              <a:t>drivers conceptualisation of law abiding does not involve speeding </a:t>
            </a:r>
            <a:r>
              <a:rPr lang="en-GB" sz="1400"/>
              <a:t>(Moller, 2004).</a:t>
            </a:r>
          </a:p>
          <a:p>
            <a:pPr lvl="1">
              <a:lnSpc>
                <a:spcPct val="80000"/>
              </a:lnSpc>
            </a:pPr>
            <a:r>
              <a:rPr lang="en-GB" sz="1600"/>
              <a:t>Laws &amp; rules of driving were judged subjectively not simply followed </a:t>
            </a:r>
            <a:r>
              <a:rPr lang="en-GB" sz="1400"/>
              <a:t>(Christmas, 2007).</a:t>
            </a:r>
          </a:p>
          <a:p>
            <a:pPr lvl="1">
              <a:lnSpc>
                <a:spcPct val="80000"/>
              </a:lnSpc>
            </a:pPr>
            <a:endParaRPr lang="en-GB" sz="1400"/>
          </a:p>
          <a:p>
            <a:pPr>
              <a:lnSpc>
                <a:spcPct val="80000"/>
              </a:lnSpc>
            </a:pPr>
            <a:r>
              <a:rPr lang="en-GB" sz="1600" b="1"/>
              <a:t>Social comparison/contagion model – </a:t>
            </a:r>
          </a:p>
          <a:p>
            <a:pPr lvl="1">
              <a:lnSpc>
                <a:spcPct val="80000"/>
              </a:lnSpc>
            </a:pPr>
            <a:r>
              <a:rPr lang="en-GB" sz="1500" b="1"/>
              <a:t>Other people are doing it, more often and faster than me</a:t>
            </a:r>
          </a:p>
          <a:p>
            <a:pPr lvl="1">
              <a:lnSpc>
                <a:spcPct val="80000"/>
              </a:lnSpc>
            </a:pPr>
            <a:r>
              <a:rPr lang="en-GB" sz="1600"/>
              <a:t>Almost all drivers believe other drivers speed (c.90%) </a:t>
            </a:r>
            <a:r>
              <a:rPr lang="en-GB" sz="1400"/>
              <a:t>(Holder et al., u/p; SARTRE, CAuzard, 2003)</a:t>
            </a:r>
          </a:p>
          <a:p>
            <a:pPr lvl="1">
              <a:lnSpc>
                <a:spcPct val="80000"/>
              </a:lnSpc>
            </a:pPr>
            <a:r>
              <a:rPr lang="en-GB" sz="1600"/>
              <a:t>More likely to speed if believe others are speeding </a:t>
            </a:r>
            <a:r>
              <a:rPr lang="en-GB" sz="1400"/>
              <a:t>(Fuller et al., 2008)</a:t>
            </a:r>
          </a:p>
          <a:p>
            <a:pPr lvl="1">
              <a:lnSpc>
                <a:spcPct val="80000"/>
              </a:lnSpc>
            </a:pPr>
            <a:r>
              <a:rPr lang="en-GB" sz="1600"/>
              <a:t>Other people drive faster than myself </a:t>
            </a:r>
            <a:r>
              <a:rPr lang="en-GB" sz="1400"/>
              <a:t>(Fuller et al., 2008)</a:t>
            </a:r>
          </a:p>
          <a:p>
            <a:pPr lvl="1">
              <a:lnSpc>
                <a:spcPct val="80000"/>
              </a:lnSpc>
            </a:pPr>
            <a:r>
              <a:rPr lang="en-GB" sz="1600"/>
              <a:t>A view especially held by younger drivers (</a:t>
            </a:r>
            <a:r>
              <a:rPr lang="en-GB" sz="1400"/>
              <a:t>Yagil, 1998)</a:t>
            </a:r>
            <a:r>
              <a:rPr lang="en-GB" sz="1600"/>
              <a:t> and faster drivers </a:t>
            </a:r>
            <a:r>
              <a:rPr lang="en-GB" sz="1400"/>
              <a:t>(Aberg et al., 1997; Haglund and Aberg, 2005)</a:t>
            </a:r>
          </a:p>
          <a:p>
            <a:pPr>
              <a:lnSpc>
                <a:spcPct val="80000"/>
              </a:lnSpc>
              <a:buFont typeface="Wingdings" pitchFamily="2" charset="2"/>
              <a:buNone/>
            </a:pPr>
            <a:endParaRPr lang="en-GB" sz="1800" b="1"/>
          </a:p>
          <a:p>
            <a:pPr>
              <a:lnSpc>
                <a:spcPct val="80000"/>
              </a:lnSpc>
              <a:buFont typeface="Wingdings" pitchFamily="2" charset="2"/>
              <a:buNone/>
            </a:pPr>
            <a:r>
              <a:rPr lang="en-GB" sz="1800" b="1"/>
              <a:t>OK to drive over the speed limit – it isn’t speeding, it isn’t breaking the law and others are doing it and are doing it more dangerously than myself.</a:t>
            </a:r>
            <a:endParaRPr lang="en-US" sz="1900"/>
          </a:p>
        </p:txBody>
      </p:sp>
      <p:sp>
        <p:nvSpPr>
          <p:cNvPr id="5" name="Text Box 5"/>
          <p:cNvSpPr txBox="1">
            <a:spLocks noChangeArrowheads="1"/>
          </p:cNvSpPr>
          <p:nvPr/>
        </p:nvSpPr>
        <p:spPr bwMode="auto">
          <a:xfrm>
            <a:off x="2285984" y="500042"/>
            <a:ext cx="4103687" cy="366712"/>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b="1">
                <a:solidFill>
                  <a:srgbClr val="000000"/>
                </a:solidFill>
                <a:effectLst>
                  <a:outerShdw blurRad="38100" dist="38100" dir="2700000" algn="tl">
                    <a:srgbClr val="FFFFFF"/>
                  </a:outerShdw>
                </a:effectLst>
                <a:latin typeface="Arial" charset="0"/>
              </a:rPr>
              <a:t>Norms</a:t>
            </a:r>
            <a:endParaRPr lang="en-US" b="1">
              <a:solidFill>
                <a:srgbClr val="000000"/>
              </a:solidFill>
              <a:effectLst>
                <a:outerShdw blurRad="38100" dist="38100" dir="2700000" algn="tl">
                  <a:srgbClr val="FFFFFF"/>
                </a:outerShdw>
              </a:effectLst>
              <a:latin typeface="Arial" charset="0"/>
            </a:endParaRPr>
          </a:p>
        </p:txBody>
      </p:sp>
      <p:sp>
        <p:nvSpPr>
          <p:cNvPr id="6" name="Text Box 4"/>
          <p:cNvSpPr txBox="1">
            <a:spLocks noChangeArrowheads="1"/>
          </p:cNvSpPr>
          <p:nvPr/>
        </p:nvSpPr>
        <p:spPr bwMode="auto">
          <a:xfrm>
            <a:off x="2285984" y="142852"/>
            <a:ext cx="4103687" cy="366712"/>
          </a:xfrm>
          <a:prstGeom prst="rect">
            <a:avLst/>
          </a:prstGeom>
          <a:solidFill>
            <a:srgbClr val="FF00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ATTITUDES</a:t>
            </a:r>
            <a:endParaRPr lang="en-US">
              <a:solidFill>
                <a:srgbClr val="000000"/>
              </a:solidFill>
              <a:latin typeface="Arial" charset="0"/>
            </a:endParaRPr>
          </a:p>
        </p:txBody>
      </p:sp>
      <p:sp>
        <p:nvSpPr>
          <p:cNvPr id="7" name="Slide Number Placeholder 6"/>
          <p:cNvSpPr>
            <a:spLocks noGrp="1"/>
          </p:cNvSpPr>
          <p:nvPr>
            <p:ph type="sldNum" sz="quarter" idx="12"/>
          </p:nvPr>
        </p:nvSpPr>
        <p:spPr/>
        <p:txBody>
          <a:bodyPr/>
          <a:lstStyle/>
          <a:p>
            <a:fld id="{6F2A6DEA-F6F3-44D4-91BD-0D61B66EFFBB}" type="slidenum">
              <a:rPr lang="en-US" smtClean="0">
                <a:solidFill>
                  <a:srgbClr val="000000"/>
                </a:solidFill>
              </a:rPr>
              <a:pPr/>
              <a:t>16</a:t>
            </a:fld>
            <a:endParaRPr lang="en-US">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857224" y="0"/>
            <a:ext cx="7772400" cy="1143000"/>
          </a:xfrm>
        </p:spPr>
        <p:txBody>
          <a:bodyPr/>
          <a:lstStyle/>
          <a:p>
            <a:r>
              <a:rPr lang="en-GB"/>
              <a:t>Interventions: The 3 E’s</a:t>
            </a:r>
            <a:endParaRPr lang="en-US"/>
          </a:p>
        </p:txBody>
      </p:sp>
      <p:sp>
        <p:nvSpPr>
          <p:cNvPr id="133123" name="Rectangle 3"/>
          <p:cNvSpPr>
            <a:spLocks noGrp="1" noChangeArrowheads="1"/>
          </p:cNvSpPr>
          <p:nvPr>
            <p:ph type="body" idx="1"/>
          </p:nvPr>
        </p:nvSpPr>
        <p:spPr>
          <a:xfrm>
            <a:off x="0" y="1628775"/>
            <a:ext cx="4500563" cy="5229225"/>
          </a:xfrm>
          <a:solidFill>
            <a:schemeClr val="bg1"/>
          </a:solidFill>
          <a:ln>
            <a:solidFill>
              <a:schemeClr val="tx1"/>
            </a:solidFill>
          </a:ln>
        </p:spPr>
        <p:txBody>
          <a:bodyPr/>
          <a:lstStyle/>
          <a:p>
            <a:pPr>
              <a:lnSpc>
                <a:spcPct val="80000"/>
              </a:lnSpc>
              <a:buFont typeface="Wingdings" pitchFamily="2" charset="2"/>
              <a:buNone/>
            </a:pPr>
            <a:r>
              <a:rPr lang="en-GB" sz="1500" dirty="0"/>
              <a:t>IMPROVING SAFETY</a:t>
            </a:r>
          </a:p>
          <a:p>
            <a:pPr>
              <a:lnSpc>
                <a:spcPct val="80000"/>
              </a:lnSpc>
              <a:buFont typeface="Wingdings" pitchFamily="2" charset="2"/>
              <a:buNone/>
            </a:pPr>
            <a:r>
              <a:rPr lang="en-GB" sz="1500" dirty="0"/>
              <a:t>ENGINEERING</a:t>
            </a:r>
          </a:p>
          <a:p>
            <a:pPr>
              <a:lnSpc>
                <a:spcPct val="80000"/>
              </a:lnSpc>
            </a:pPr>
            <a:r>
              <a:rPr lang="en-GB" sz="1900" dirty="0"/>
              <a:t>Safer car design and engineering</a:t>
            </a:r>
          </a:p>
          <a:p>
            <a:pPr lvl="1">
              <a:lnSpc>
                <a:spcPct val="80000"/>
              </a:lnSpc>
            </a:pPr>
            <a:r>
              <a:rPr lang="en-GB" sz="1800" dirty="0"/>
              <a:t>Anti-locking brakes</a:t>
            </a:r>
          </a:p>
          <a:p>
            <a:pPr lvl="1">
              <a:lnSpc>
                <a:spcPct val="80000"/>
              </a:lnSpc>
            </a:pPr>
            <a:r>
              <a:rPr lang="en-GB" sz="1800" dirty="0"/>
              <a:t>Traction control</a:t>
            </a:r>
          </a:p>
          <a:p>
            <a:pPr lvl="1">
              <a:lnSpc>
                <a:spcPct val="80000"/>
              </a:lnSpc>
            </a:pPr>
            <a:r>
              <a:rPr lang="en-GB" sz="1800" dirty="0"/>
              <a:t>More reliable engine, tyres and components</a:t>
            </a:r>
          </a:p>
          <a:p>
            <a:pPr lvl="1">
              <a:lnSpc>
                <a:spcPct val="80000"/>
              </a:lnSpc>
            </a:pPr>
            <a:r>
              <a:rPr lang="en-GB" sz="1800" dirty="0"/>
              <a:t>Air-bags</a:t>
            </a:r>
          </a:p>
          <a:p>
            <a:pPr lvl="1">
              <a:lnSpc>
                <a:spcPct val="80000"/>
              </a:lnSpc>
            </a:pPr>
            <a:r>
              <a:rPr lang="en-GB" sz="1800" dirty="0"/>
              <a:t>Side impact </a:t>
            </a:r>
            <a:r>
              <a:rPr lang="en-GB" sz="1800" dirty="0" smtClean="0"/>
              <a:t>bars</a:t>
            </a:r>
          </a:p>
          <a:p>
            <a:pPr lvl="1">
              <a:lnSpc>
                <a:spcPct val="80000"/>
              </a:lnSpc>
            </a:pPr>
            <a:r>
              <a:rPr lang="en-GB" sz="1800" smtClean="0"/>
              <a:t>AVCSS</a:t>
            </a:r>
            <a:endParaRPr lang="en-GB" sz="1800" dirty="0"/>
          </a:p>
          <a:p>
            <a:pPr>
              <a:lnSpc>
                <a:spcPct val="80000"/>
              </a:lnSpc>
            </a:pPr>
            <a:endParaRPr lang="en-GB" sz="1900" dirty="0"/>
          </a:p>
          <a:p>
            <a:pPr>
              <a:lnSpc>
                <a:spcPct val="80000"/>
              </a:lnSpc>
            </a:pPr>
            <a:r>
              <a:rPr lang="en-GB" sz="1900" dirty="0"/>
              <a:t>Better infrastructure and engineering</a:t>
            </a:r>
          </a:p>
          <a:p>
            <a:pPr lvl="1">
              <a:lnSpc>
                <a:spcPct val="80000"/>
              </a:lnSpc>
            </a:pPr>
            <a:r>
              <a:rPr lang="en-GB" sz="1800" dirty="0"/>
              <a:t>Better road surfaces</a:t>
            </a:r>
          </a:p>
          <a:p>
            <a:pPr lvl="1">
              <a:lnSpc>
                <a:spcPct val="80000"/>
              </a:lnSpc>
            </a:pPr>
            <a:r>
              <a:rPr lang="en-GB" sz="1800" dirty="0"/>
              <a:t>Better signage</a:t>
            </a:r>
          </a:p>
          <a:p>
            <a:pPr lvl="1">
              <a:lnSpc>
                <a:spcPct val="80000"/>
              </a:lnSpc>
            </a:pPr>
            <a:r>
              <a:rPr lang="en-GB" sz="1800" dirty="0"/>
              <a:t>More forgiving </a:t>
            </a:r>
          </a:p>
          <a:p>
            <a:pPr lvl="1">
              <a:lnSpc>
                <a:spcPct val="80000"/>
              </a:lnSpc>
            </a:pPr>
            <a:r>
              <a:rPr lang="en-GB" sz="1800" dirty="0"/>
              <a:t>Traffic </a:t>
            </a:r>
            <a:r>
              <a:rPr lang="en-GB" sz="1800" dirty="0" smtClean="0"/>
              <a:t>calming</a:t>
            </a:r>
          </a:p>
          <a:p>
            <a:pPr lvl="1">
              <a:lnSpc>
                <a:spcPct val="80000"/>
              </a:lnSpc>
            </a:pPr>
            <a:r>
              <a:rPr lang="en-GB" sz="1800" dirty="0" smtClean="0"/>
              <a:t>Shared space</a:t>
            </a:r>
            <a:endParaRPr lang="en-GB" sz="1800" dirty="0"/>
          </a:p>
          <a:p>
            <a:pPr>
              <a:lnSpc>
                <a:spcPct val="80000"/>
              </a:lnSpc>
              <a:buFont typeface="Wingdings" pitchFamily="2" charset="2"/>
              <a:buNone/>
            </a:pPr>
            <a:endParaRPr lang="en-GB" sz="1900" dirty="0"/>
          </a:p>
          <a:p>
            <a:pPr lvl="1">
              <a:lnSpc>
                <a:spcPct val="80000"/>
              </a:lnSpc>
            </a:pPr>
            <a:endParaRPr lang="en-US" sz="800" dirty="0"/>
          </a:p>
        </p:txBody>
      </p:sp>
      <p:sp>
        <p:nvSpPr>
          <p:cNvPr id="133124" name="Text Box 4"/>
          <p:cNvSpPr txBox="1">
            <a:spLocks noChangeArrowheads="1"/>
          </p:cNvSpPr>
          <p:nvPr/>
        </p:nvSpPr>
        <p:spPr bwMode="auto">
          <a:xfrm>
            <a:off x="4500563" y="1628775"/>
            <a:ext cx="4643437" cy="5794375"/>
          </a:xfrm>
          <a:prstGeom prst="rect">
            <a:avLst/>
          </a:prstGeom>
          <a:solidFill>
            <a:schemeClr val="bg1"/>
          </a:solidFill>
          <a:ln w="9525">
            <a:solidFill>
              <a:schemeClr val="tx1"/>
            </a:solidFill>
            <a:miter lim="800000"/>
            <a:headEnd/>
            <a:tailEnd/>
          </a:ln>
          <a:effectLst/>
        </p:spPr>
        <p:txBody>
          <a:bodyPr>
            <a:spAutoFit/>
          </a:bodyPr>
          <a:lstStyle/>
          <a:p>
            <a:pPr fontAlgn="base">
              <a:spcBef>
                <a:spcPct val="0"/>
              </a:spcBef>
              <a:spcAft>
                <a:spcPct val="0"/>
              </a:spcAft>
            </a:pPr>
            <a:r>
              <a:rPr lang="en-GB" sz="2000">
                <a:solidFill>
                  <a:srgbClr val="000000"/>
                </a:solidFill>
                <a:latin typeface="Arial" charset="0"/>
              </a:rPr>
              <a:t>EDUCATION</a:t>
            </a:r>
          </a:p>
          <a:p>
            <a:pPr lvl="1" fontAlgn="base">
              <a:spcBef>
                <a:spcPct val="0"/>
              </a:spcBef>
              <a:spcAft>
                <a:spcPct val="0"/>
              </a:spcAft>
              <a:buFontTx/>
              <a:buChar char="•"/>
            </a:pPr>
            <a:r>
              <a:rPr lang="en-GB">
                <a:solidFill>
                  <a:srgbClr val="000000"/>
                </a:solidFill>
                <a:latin typeface="Arial" charset="0"/>
              </a:rPr>
              <a:t>Better education</a:t>
            </a:r>
          </a:p>
          <a:p>
            <a:pPr lvl="1" fontAlgn="base">
              <a:spcBef>
                <a:spcPct val="0"/>
              </a:spcBef>
              <a:spcAft>
                <a:spcPct val="0"/>
              </a:spcAft>
              <a:buFontTx/>
              <a:buChar char="•"/>
            </a:pPr>
            <a:r>
              <a:rPr lang="en-GB">
                <a:solidFill>
                  <a:srgbClr val="000000"/>
                </a:solidFill>
                <a:latin typeface="Arial" charset="0"/>
              </a:rPr>
              <a:t>Hazard perception test</a:t>
            </a:r>
          </a:p>
          <a:p>
            <a:pPr lvl="1" fontAlgn="base">
              <a:spcBef>
                <a:spcPct val="0"/>
              </a:spcBef>
              <a:spcAft>
                <a:spcPct val="0"/>
              </a:spcAft>
              <a:buFontTx/>
              <a:buChar char="•"/>
            </a:pPr>
            <a:r>
              <a:rPr lang="en-GB">
                <a:solidFill>
                  <a:srgbClr val="000000"/>
                </a:solidFill>
                <a:latin typeface="Arial" charset="0"/>
              </a:rPr>
              <a:t>Potential for a requirement for longer, more stringent, reflective learning process</a:t>
            </a:r>
          </a:p>
          <a:p>
            <a:pPr lvl="1" fontAlgn="base">
              <a:spcBef>
                <a:spcPct val="0"/>
              </a:spcBef>
              <a:spcAft>
                <a:spcPct val="0"/>
              </a:spcAft>
              <a:buFontTx/>
              <a:buChar char="•"/>
            </a:pPr>
            <a:r>
              <a:rPr lang="en-GB">
                <a:solidFill>
                  <a:srgbClr val="000000"/>
                </a:solidFill>
                <a:latin typeface="Arial" charset="0"/>
              </a:rPr>
              <a:t>Drink-driving campaigns</a:t>
            </a:r>
          </a:p>
          <a:p>
            <a:pPr lvl="1" fontAlgn="base">
              <a:spcBef>
                <a:spcPct val="0"/>
              </a:spcBef>
              <a:spcAft>
                <a:spcPct val="0"/>
              </a:spcAft>
              <a:buFontTx/>
              <a:buChar char="•"/>
            </a:pPr>
            <a:r>
              <a:rPr lang="en-GB">
                <a:solidFill>
                  <a:srgbClr val="000000"/>
                </a:solidFill>
                <a:latin typeface="Arial" charset="0"/>
              </a:rPr>
              <a:t>Clunk-click with Jimmy Saville</a:t>
            </a:r>
          </a:p>
          <a:p>
            <a:pPr fontAlgn="base">
              <a:spcBef>
                <a:spcPct val="0"/>
              </a:spcBef>
              <a:spcAft>
                <a:spcPct val="0"/>
              </a:spcAft>
            </a:pPr>
            <a:endParaRPr lang="en-GB">
              <a:solidFill>
                <a:srgbClr val="000000"/>
              </a:solidFill>
              <a:latin typeface="Arial" charset="0"/>
            </a:endParaRPr>
          </a:p>
          <a:p>
            <a:pPr fontAlgn="base">
              <a:spcBef>
                <a:spcPct val="0"/>
              </a:spcBef>
              <a:spcAft>
                <a:spcPct val="0"/>
              </a:spcAft>
            </a:pPr>
            <a:r>
              <a:rPr lang="en-GB" sz="2000">
                <a:solidFill>
                  <a:srgbClr val="000000"/>
                </a:solidFill>
                <a:latin typeface="Arial" charset="0"/>
              </a:rPr>
              <a:t>ENFORCEMENT</a:t>
            </a:r>
          </a:p>
          <a:p>
            <a:pPr lvl="1" fontAlgn="base">
              <a:spcBef>
                <a:spcPct val="0"/>
              </a:spcBef>
              <a:spcAft>
                <a:spcPct val="0"/>
              </a:spcAft>
              <a:buFontTx/>
              <a:buChar char="•"/>
            </a:pPr>
            <a:r>
              <a:rPr lang="en-GB">
                <a:solidFill>
                  <a:srgbClr val="000000"/>
                </a:solidFill>
                <a:latin typeface="Arial" charset="0"/>
              </a:rPr>
              <a:t>Rules and regulations and enforcement</a:t>
            </a:r>
          </a:p>
          <a:p>
            <a:pPr lvl="1" fontAlgn="base">
              <a:spcBef>
                <a:spcPct val="0"/>
              </a:spcBef>
              <a:spcAft>
                <a:spcPct val="0"/>
              </a:spcAft>
              <a:buFontTx/>
              <a:buChar char="•"/>
            </a:pPr>
            <a:r>
              <a:rPr lang="en-GB">
                <a:solidFill>
                  <a:srgbClr val="000000"/>
                </a:solidFill>
                <a:latin typeface="Arial" charset="0"/>
              </a:rPr>
              <a:t>Seat-belts</a:t>
            </a:r>
          </a:p>
          <a:p>
            <a:pPr lvl="1" fontAlgn="base">
              <a:spcBef>
                <a:spcPct val="0"/>
              </a:spcBef>
              <a:spcAft>
                <a:spcPct val="0"/>
              </a:spcAft>
              <a:buFontTx/>
              <a:buChar char="•"/>
            </a:pPr>
            <a:r>
              <a:rPr lang="en-GB">
                <a:solidFill>
                  <a:srgbClr val="000000"/>
                </a:solidFill>
                <a:latin typeface="Arial" charset="0"/>
              </a:rPr>
              <a:t>Drink-driving</a:t>
            </a:r>
          </a:p>
          <a:p>
            <a:pPr lvl="1" fontAlgn="base">
              <a:spcBef>
                <a:spcPct val="0"/>
              </a:spcBef>
              <a:spcAft>
                <a:spcPct val="0"/>
              </a:spcAft>
              <a:buFontTx/>
              <a:buChar char="•"/>
            </a:pPr>
            <a:r>
              <a:rPr lang="en-GB">
                <a:solidFill>
                  <a:srgbClr val="000000"/>
                </a:solidFill>
                <a:latin typeface="Arial" charset="0"/>
              </a:rPr>
              <a:t>Speed cameras</a:t>
            </a:r>
          </a:p>
          <a:p>
            <a:pPr lvl="1" fontAlgn="base">
              <a:spcBef>
                <a:spcPct val="0"/>
              </a:spcBef>
              <a:spcAft>
                <a:spcPct val="0"/>
              </a:spcAft>
              <a:buFontTx/>
              <a:buChar char="•"/>
            </a:pPr>
            <a:r>
              <a:rPr lang="en-GB">
                <a:solidFill>
                  <a:srgbClr val="000000"/>
                </a:solidFill>
                <a:latin typeface="Arial" charset="0"/>
              </a:rPr>
              <a:t>Mobile phones</a:t>
            </a:r>
          </a:p>
          <a:p>
            <a:pPr fontAlgn="base">
              <a:spcBef>
                <a:spcPct val="50000"/>
              </a:spcBef>
              <a:spcAft>
                <a:spcPct val="0"/>
              </a:spcAft>
            </a:pPr>
            <a:endParaRPr lang="en-GB">
              <a:solidFill>
                <a:srgbClr val="000000"/>
              </a:solidFill>
              <a:latin typeface="Arial" charset="0"/>
            </a:endParaRPr>
          </a:p>
          <a:p>
            <a:pPr fontAlgn="base">
              <a:spcBef>
                <a:spcPct val="50000"/>
              </a:spcBef>
              <a:spcAft>
                <a:spcPct val="0"/>
              </a:spcAft>
            </a:pPr>
            <a:endParaRPr lang="en-GB">
              <a:solidFill>
                <a:srgbClr val="000000"/>
              </a:solidFill>
              <a:latin typeface="Arial" charset="0"/>
            </a:endParaRPr>
          </a:p>
          <a:p>
            <a:pPr fontAlgn="base">
              <a:spcBef>
                <a:spcPct val="50000"/>
              </a:spcBef>
              <a:spcAft>
                <a:spcPct val="0"/>
              </a:spcAft>
            </a:pPr>
            <a:endParaRPr lang="en-US">
              <a:solidFill>
                <a:srgbClr val="000000"/>
              </a:solidFill>
              <a:latin typeface="Arial" charset="0"/>
            </a:endParaRPr>
          </a:p>
        </p:txBody>
      </p:sp>
      <p:sp>
        <p:nvSpPr>
          <p:cNvPr id="133125" name="Text Box 5"/>
          <p:cNvSpPr txBox="1">
            <a:spLocks noChangeArrowheads="1"/>
          </p:cNvSpPr>
          <p:nvPr/>
        </p:nvSpPr>
        <p:spPr bwMode="auto">
          <a:xfrm>
            <a:off x="4572000" y="1628775"/>
            <a:ext cx="4103688" cy="366713"/>
          </a:xfrm>
          <a:prstGeom prst="rect">
            <a:avLst/>
          </a:prstGeom>
          <a:solidFill>
            <a:srgbClr val="FFCC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EDUCATION</a:t>
            </a:r>
            <a:endParaRPr lang="en-US">
              <a:solidFill>
                <a:srgbClr val="000000"/>
              </a:solidFill>
              <a:latin typeface="Arial" charset="0"/>
            </a:endParaRPr>
          </a:p>
        </p:txBody>
      </p:sp>
      <p:sp>
        <p:nvSpPr>
          <p:cNvPr id="133126" name="Text Box 6"/>
          <p:cNvSpPr txBox="1">
            <a:spLocks noChangeArrowheads="1"/>
          </p:cNvSpPr>
          <p:nvPr/>
        </p:nvSpPr>
        <p:spPr bwMode="auto">
          <a:xfrm>
            <a:off x="4572000" y="4149725"/>
            <a:ext cx="4103688" cy="366713"/>
          </a:xfrm>
          <a:prstGeom prst="rect">
            <a:avLst/>
          </a:prstGeom>
          <a:solidFill>
            <a:srgbClr val="FF00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133127" name="Text Box 7"/>
          <p:cNvSpPr txBox="1">
            <a:spLocks noChangeArrowheads="1"/>
          </p:cNvSpPr>
          <p:nvPr/>
        </p:nvSpPr>
        <p:spPr bwMode="auto">
          <a:xfrm>
            <a:off x="0" y="1700213"/>
            <a:ext cx="4103688" cy="366712"/>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ENGINEERING SOLUTIONS</a:t>
            </a:r>
            <a:endParaRPr lang="en-US">
              <a:solidFill>
                <a:srgbClr val="000000"/>
              </a:solidFill>
              <a:latin typeface="Arial" charset="0"/>
            </a:endParaRPr>
          </a:p>
        </p:txBody>
      </p:sp>
      <p:sp>
        <p:nvSpPr>
          <p:cNvPr id="10" name="TextBox 9"/>
          <p:cNvSpPr txBox="1"/>
          <p:nvPr/>
        </p:nvSpPr>
        <p:spPr>
          <a:xfrm>
            <a:off x="1214414" y="6286520"/>
            <a:ext cx="6929486" cy="369332"/>
          </a:xfrm>
          <a:prstGeom prst="rect">
            <a:avLst/>
          </a:prstGeom>
          <a:solidFill>
            <a:srgbClr val="FC6204"/>
          </a:solidFill>
        </p:spPr>
        <p:txBody>
          <a:bodyPr wrap="square" rtlCol="0">
            <a:spAutoFit/>
          </a:bodyPr>
          <a:lstStyle/>
          <a:p>
            <a:pPr algn="ctr" fontAlgn="base">
              <a:spcBef>
                <a:spcPct val="0"/>
              </a:spcBef>
              <a:spcAft>
                <a:spcPct val="0"/>
              </a:spcAft>
            </a:pPr>
            <a:r>
              <a:rPr lang="en-GB"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charset="0"/>
              </a:rPr>
              <a:t>ROAD USER SAFETY STRATEGY </a:t>
            </a:r>
            <a:endParaRPr lang="en-US"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charset="0"/>
            </a:endParaRPr>
          </a:p>
        </p:txBody>
      </p:sp>
      <p:sp>
        <p:nvSpPr>
          <p:cNvPr id="9" name="Slide Number Placeholder 8"/>
          <p:cNvSpPr>
            <a:spLocks noGrp="1"/>
          </p:cNvSpPr>
          <p:nvPr>
            <p:ph type="sldNum" sz="quarter" idx="12"/>
          </p:nvPr>
        </p:nvSpPr>
        <p:spPr/>
        <p:txBody>
          <a:bodyPr/>
          <a:lstStyle/>
          <a:p>
            <a:fld id="{6F2A6DEA-F6F3-44D4-91BD-0D61B66EFFBB}" type="slidenum">
              <a:rPr lang="en-US" smtClean="0">
                <a:solidFill>
                  <a:srgbClr val="000000"/>
                </a:solidFill>
              </a:rPr>
              <a:pPr/>
              <a:t>17</a:t>
            </a:fld>
            <a:endParaRPr lang="en-US">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Movement and place </a:t>
            </a:r>
            <a:endParaRPr lang="en-GB" dirty="0"/>
          </a:p>
        </p:txBody>
      </p:sp>
      <p:sp>
        <p:nvSpPr>
          <p:cNvPr id="3" name="Content Placeholder 2"/>
          <p:cNvSpPr>
            <a:spLocks noGrp="1"/>
          </p:cNvSpPr>
          <p:nvPr>
            <p:ph idx="1"/>
          </p:nvPr>
        </p:nvSpPr>
        <p:spPr>
          <a:xfrm>
            <a:off x="0" y="1412776"/>
            <a:ext cx="5796136" cy="5661248"/>
          </a:xfrm>
        </p:spPr>
        <p:txBody>
          <a:bodyPr>
            <a:normAutofit fontScale="77500" lnSpcReduction="20000"/>
          </a:bodyPr>
          <a:lstStyle/>
          <a:p>
            <a:pPr>
              <a:buNone/>
            </a:pPr>
            <a:r>
              <a:rPr lang="en-GB" b="1" dirty="0" smtClean="0"/>
              <a:t>Greater emphasis on movement</a:t>
            </a:r>
          </a:p>
          <a:p>
            <a:r>
              <a:rPr lang="en-GB" dirty="0" smtClean="0"/>
              <a:t>1930s: Super segregation proposed</a:t>
            </a:r>
          </a:p>
          <a:p>
            <a:endParaRPr lang="en-GB" dirty="0" smtClean="0"/>
          </a:p>
          <a:p>
            <a:r>
              <a:rPr lang="en-GB" dirty="0" smtClean="0"/>
              <a:t>1950s-1970s: Segregation but hierarchical </a:t>
            </a:r>
          </a:p>
          <a:p>
            <a:endParaRPr lang="en-GB" dirty="0" smtClean="0"/>
          </a:p>
          <a:p>
            <a:r>
              <a:rPr lang="en-GB" dirty="0" smtClean="0"/>
              <a:t>1980/90s: Traffic calming</a:t>
            </a:r>
          </a:p>
          <a:p>
            <a:endParaRPr lang="en-GB" dirty="0" smtClean="0"/>
          </a:p>
          <a:p>
            <a:r>
              <a:rPr lang="en-GB" dirty="0" smtClean="0"/>
              <a:t>Early 2000s: Home Zones</a:t>
            </a:r>
          </a:p>
          <a:p>
            <a:endParaRPr lang="en-GB" dirty="0" smtClean="0"/>
          </a:p>
          <a:p>
            <a:r>
              <a:rPr lang="en-GB" dirty="0" smtClean="0"/>
              <a:t>Mid 2000s: Naked streets</a:t>
            </a:r>
          </a:p>
          <a:p>
            <a:endParaRPr lang="en-GB" dirty="0" smtClean="0"/>
          </a:p>
          <a:p>
            <a:r>
              <a:rPr lang="en-GB" dirty="0" smtClean="0"/>
              <a:t>2007 Manual for Streets</a:t>
            </a:r>
          </a:p>
          <a:p>
            <a:endParaRPr lang="en-GB" dirty="0" smtClean="0"/>
          </a:p>
          <a:p>
            <a:r>
              <a:rPr lang="en-GB" dirty="0" smtClean="0"/>
              <a:t>Late 2000s: Shared Space</a:t>
            </a:r>
          </a:p>
          <a:p>
            <a:endParaRPr lang="en-GB" dirty="0" smtClean="0"/>
          </a:p>
          <a:p>
            <a:r>
              <a:rPr lang="en-GB" dirty="0" smtClean="0"/>
              <a:t>Late 2000s: DIY Streets</a:t>
            </a:r>
          </a:p>
          <a:p>
            <a:endParaRPr lang="en-GB" dirty="0" smtClean="0"/>
          </a:p>
          <a:p>
            <a:r>
              <a:rPr lang="en-GB" dirty="0" smtClean="0"/>
              <a:t>Late 2000s: 20mph zones/areas</a:t>
            </a:r>
          </a:p>
          <a:p>
            <a:endParaRPr lang="en-GB" dirty="0" smtClean="0"/>
          </a:p>
          <a:p>
            <a:r>
              <a:rPr lang="en-GB" dirty="0" smtClean="0"/>
              <a:t>Late 2000s: Link/place proposed</a:t>
            </a:r>
          </a:p>
          <a:p>
            <a:pPr>
              <a:buNone/>
            </a:pPr>
            <a:r>
              <a:rPr lang="en-GB" b="1" dirty="0" smtClean="0"/>
              <a:t>Greater emphasis on place</a:t>
            </a:r>
            <a:endParaRPr lang="en-GB" b="1" dirty="0"/>
          </a:p>
        </p:txBody>
      </p:sp>
      <p:pic>
        <p:nvPicPr>
          <p:cNvPr id="4" name="Picture 7"/>
          <p:cNvPicPr>
            <a:picLocks noChangeAspect="1" noChangeArrowheads="1"/>
          </p:cNvPicPr>
          <p:nvPr/>
        </p:nvPicPr>
        <p:blipFill>
          <a:blip r:embed="rId2" cstate="print"/>
          <a:srcRect/>
          <a:stretch>
            <a:fillRect/>
          </a:stretch>
        </p:blipFill>
        <p:spPr bwMode="auto">
          <a:xfrm>
            <a:off x="4644008" y="5184775"/>
            <a:ext cx="4175125" cy="1673225"/>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6012160" y="1052736"/>
            <a:ext cx="2913570" cy="1800200"/>
          </a:xfrm>
          <a:prstGeom prst="rect">
            <a:avLst/>
          </a:prstGeom>
          <a:noFill/>
          <a:ln w="9525">
            <a:noFill/>
            <a:miter lim="800000"/>
            <a:headEnd/>
            <a:tailEnd/>
          </a:ln>
          <a:effectLst/>
        </p:spPr>
      </p:pic>
      <p:pic>
        <p:nvPicPr>
          <p:cNvPr id="7" name="Picture 2" descr="http://wapedia.mobi/thumb/efd214641/en/fixed/470/305/Kensington_High_St.jpg?format=jpg"/>
          <p:cNvPicPr>
            <a:picLocks noChangeAspect="1" noChangeArrowheads="1"/>
          </p:cNvPicPr>
          <p:nvPr/>
        </p:nvPicPr>
        <p:blipFill>
          <a:blip r:embed="rId4" cstate="print"/>
          <a:srcRect/>
          <a:stretch>
            <a:fillRect/>
          </a:stretch>
        </p:blipFill>
        <p:spPr bwMode="auto">
          <a:xfrm>
            <a:off x="6063219" y="3068960"/>
            <a:ext cx="3080781" cy="1999230"/>
          </a:xfrm>
          <a:prstGeom prst="rect">
            <a:avLst/>
          </a:prstGeom>
          <a:ln>
            <a:noFill/>
          </a:ln>
          <a:effectLst>
            <a:softEdge rad="112500"/>
          </a:effectLst>
        </p:spPr>
      </p:pic>
      <p:pic>
        <p:nvPicPr>
          <p:cNvPr id="8" name="Picture 4" descr="http://www.mini-roundabout.com/calming/calmingimages/cushionsherparkave.jpg"/>
          <p:cNvPicPr>
            <a:picLocks noChangeAspect="1" noChangeArrowheads="1"/>
          </p:cNvPicPr>
          <p:nvPr/>
        </p:nvPicPr>
        <p:blipFill>
          <a:blip r:embed="rId5" cstate="print"/>
          <a:srcRect/>
          <a:stretch>
            <a:fillRect/>
          </a:stretch>
        </p:blipFill>
        <p:spPr bwMode="auto">
          <a:xfrm>
            <a:off x="5220072" y="2348880"/>
            <a:ext cx="1656184" cy="1242140"/>
          </a:xfrm>
          <a:prstGeom prst="rect">
            <a:avLst/>
          </a:prstGeom>
          <a:ln>
            <a:noFill/>
          </a:ln>
          <a:effectLst>
            <a:softEdge rad="112500"/>
          </a:effectLst>
        </p:spPr>
      </p:pic>
      <p:sp>
        <p:nvSpPr>
          <p:cNvPr id="9" name="Text Box 7"/>
          <p:cNvSpPr txBox="1">
            <a:spLocks noChangeArrowheads="1"/>
          </p:cNvSpPr>
          <p:nvPr/>
        </p:nvSpPr>
        <p:spPr bwMode="auto">
          <a:xfrm>
            <a:off x="2267744" y="0"/>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536" y="1484784"/>
            <a:ext cx="7772400" cy="4343400"/>
          </a:xfrm>
        </p:spPr>
        <p:txBody>
          <a:bodyPr/>
          <a:lstStyle/>
          <a:p>
            <a:r>
              <a:rPr lang="en-GB" dirty="0" smtClean="0"/>
              <a:t>Segregation</a:t>
            </a:r>
          </a:p>
          <a:p>
            <a:pPr lvl="1"/>
            <a:r>
              <a:rPr lang="en-GB" dirty="0" smtClean="0"/>
              <a:t>Does it work?</a:t>
            </a:r>
          </a:p>
          <a:p>
            <a:pPr lvl="1"/>
            <a:r>
              <a:rPr lang="en-GB" dirty="0" smtClean="0"/>
              <a:t>Side effects</a:t>
            </a: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19</a:t>
            </a:fld>
            <a:endParaRPr lang="en-US">
              <a:solidFill>
                <a:srgbClr val="000000"/>
              </a:solidFill>
            </a:endParaRPr>
          </a:p>
        </p:txBody>
      </p:sp>
      <p:sp>
        <p:nvSpPr>
          <p:cNvPr id="6" name="Text Box 7"/>
          <p:cNvSpPr txBox="1">
            <a:spLocks noChangeArrowheads="1"/>
          </p:cNvSpPr>
          <p:nvPr/>
        </p:nvSpPr>
        <p:spPr bwMode="auto">
          <a:xfrm>
            <a:off x="0" y="476672"/>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pic>
        <p:nvPicPr>
          <p:cNvPr id="3074" name="Picture 2"/>
          <p:cNvPicPr>
            <a:picLocks noChangeAspect="1" noChangeArrowheads="1"/>
          </p:cNvPicPr>
          <p:nvPr/>
        </p:nvPicPr>
        <p:blipFill>
          <a:blip r:embed="rId2" cstate="print"/>
          <a:srcRect/>
          <a:stretch>
            <a:fillRect/>
          </a:stretch>
        </p:blipFill>
        <p:spPr bwMode="auto">
          <a:xfrm>
            <a:off x="4067944" y="-315416"/>
            <a:ext cx="5076056" cy="435643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139952" y="4149080"/>
            <a:ext cx="5004048" cy="287968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51520" y="2636912"/>
            <a:ext cx="3695700" cy="2828925"/>
          </a:xfrm>
          <a:prstGeom prst="rect">
            <a:avLst/>
          </a:prstGeom>
          <a:noFill/>
          <a:ln w="9525">
            <a:noFill/>
            <a:miter lim="800000"/>
            <a:headEnd/>
            <a:tailEnd/>
          </a:ln>
        </p:spPr>
      </p:pic>
      <p:pic>
        <p:nvPicPr>
          <p:cNvPr id="10" name="Picture 9" descr="10"/>
          <p:cNvPicPr>
            <a:picLocks noChangeAspect="1" noChangeArrowheads="1"/>
          </p:cNvPicPr>
          <p:nvPr/>
        </p:nvPicPr>
        <p:blipFill>
          <a:blip r:embed="rId5" cstate="print"/>
          <a:srcRect/>
          <a:stretch>
            <a:fillRect/>
          </a:stretch>
        </p:blipFill>
        <p:spPr bwMode="auto">
          <a:xfrm>
            <a:off x="0" y="3815312"/>
            <a:ext cx="2123728" cy="30426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lstStyle/>
          <a:p>
            <a:pPr>
              <a:lnSpc>
                <a:spcPct val="80000"/>
              </a:lnSpc>
            </a:pPr>
            <a:r>
              <a:rPr lang="en-GB" sz="1800" dirty="0" smtClean="0"/>
              <a:t>Reason for accidents </a:t>
            </a:r>
          </a:p>
          <a:p>
            <a:pPr lvl="1">
              <a:lnSpc>
                <a:spcPct val="80000"/>
              </a:lnSpc>
            </a:pPr>
            <a:r>
              <a:rPr lang="en-GB" sz="1600" dirty="0" smtClean="0"/>
              <a:t>Road environment</a:t>
            </a:r>
          </a:p>
          <a:p>
            <a:pPr lvl="1">
              <a:lnSpc>
                <a:spcPct val="80000"/>
              </a:lnSpc>
            </a:pPr>
            <a:r>
              <a:rPr lang="en-GB" sz="1600" dirty="0" smtClean="0"/>
              <a:t>Skill</a:t>
            </a:r>
          </a:p>
          <a:p>
            <a:pPr lvl="1">
              <a:lnSpc>
                <a:spcPct val="80000"/>
              </a:lnSpc>
            </a:pPr>
            <a:r>
              <a:rPr lang="en-GB" sz="1600" dirty="0" smtClean="0"/>
              <a:t>Attitudes</a:t>
            </a:r>
          </a:p>
          <a:p>
            <a:pPr>
              <a:lnSpc>
                <a:spcPct val="80000"/>
              </a:lnSpc>
            </a:pPr>
            <a:endParaRPr lang="en-GB" sz="1800" dirty="0" smtClean="0"/>
          </a:p>
          <a:p>
            <a:pPr>
              <a:lnSpc>
                <a:spcPct val="80000"/>
              </a:lnSpc>
            </a:pPr>
            <a:r>
              <a:rPr lang="en-GB" sz="1800" dirty="0" smtClean="0"/>
              <a:t>Interventions for improving road user safety</a:t>
            </a:r>
          </a:p>
          <a:p>
            <a:pPr lvl="1">
              <a:lnSpc>
                <a:spcPct val="80000"/>
              </a:lnSpc>
            </a:pPr>
            <a:r>
              <a:rPr lang="en-GB" sz="1600" dirty="0" smtClean="0"/>
              <a:t>Education</a:t>
            </a:r>
          </a:p>
          <a:p>
            <a:pPr lvl="1">
              <a:lnSpc>
                <a:spcPct val="80000"/>
              </a:lnSpc>
            </a:pPr>
            <a:r>
              <a:rPr lang="en-GB" sz="1600" dirty="0" smtClean="0"/>
              <a:t>Enforcement</a:t>
            </a:r>
          </a:p>
          <a:p>
            <a:pPr lvl="1">
              <a:lnSpc>
                <a:spcPct val="80000"/>
              </a:lnSpc>
            </a:pPr>
            <a:r>
              <a:rPr lang="en-GB" sz="1600" dirty="0" smtClean="0"/>
              <a:t>Engineering</a:t>
            </a:r>
          </a:p>
          <a:p>
            <a:pPr lvl="1">
              <a:lnSpc>
                <a:spcPct val="80000"/>
              </a:lnSpc>
            </a:pPr>
            <a:endParaRPr lang="en-GB" sz="1600" dirty="0" smtClean="0"/>
          </a:p>
          <a:p>
            <a:r>
              <a:rPr lang="en-GB" sz="1800" dirty="0" smtClean="0"/>
              <a:t>Policy and Strategies for road user safety</a:t>
            </a:r>
          </a:p>
          <a:p>
            <a:pPr lvl="1"/>
            <a:r>
              <a:rPr lang="en-GB" sz="1400" dirty="0" smtClean="0"/>
              <a:t>UK policy</a:t>
            </a:r>
          </a:p>
          <a:p>
            <a:pPr lvl="1"/>
            <a:r>
              <a:rPr lang="en-GB" sz="1400" dirty="0" smtClean="0"/>
              <a:t>Vision Zero</a:t>
            </a:r>
          </a:p>
          <a:p>
            <a:endParaRPr lang="en-GB" sz="1800" dirty="0" smtClean="0"/>
          </a:p>
          <a:p>
            <a:r>
              <a:rPr lang="en-GB" sz="1800" dirty="0" smtClean="0"/>
              <a:t>Road  safety audit</a:t>
            </a:r>
          </a:p>
          <a:p>
            <a:pPr lvl="1"/>
            <a:endParaRPr lang="en-GB"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576" y="548680"/>
            <a:ext cx="7772400" cy="1143000"/>
          </a:xfrm>
        </p:spPr>
        <p:txBody>
          <a:bodyPr/>
          <a:lstStyle/>
          <a:p>
            <a:r>
              <a:rPr lang="en-GB" sz="3600" b="1" i="1" dirty="0" smtClean="0"/>
              <a:t>Traffic calming types in the UK</a:t>
            </a:r>
            <a:r>
              <a:rPr lang="en-GB" sz="3600" b="1" i="1" dirty="0"/>
              <a:t/>
            </a:r>
            <a:br>
              <a:rPr lang="en-GB" sz="3600" b="1" i="1" dirty="0"/>
            </a:br>
            <a:endParaRPr lang="en-US" sz="3600" b="1" i="1" dirty="0"/>
          </a:p>
        </p:txBody>
      </p:sp>
      <p:pic>
        <p:nvPicPr>
          <p:cNvPr id="57352" name="Picture 8" descr="http://www.leonardodonnell.com/yahoo_site_admin/assets/images/speedtable1.3174707.jpg"/>
          <p:cNvPicPr>
            <a:picLocks noChangeAspect="1" noChangeArrowheads="1"/>
          </p:cNvPicPr>
          <p:nvPr/>
        </p:nvPicPr>
        <p:blipFill>
          <a:blip r:embed="rId2" cstate="print"/>
          <a:srcRect/>
          <a:stretch>
            <a:fillRect/>
          </a:stretch>
        </p:blipFill>
        <p:spPr bwMode="auto">
          <a:xfrm>
            <a:off x="0" y="4648200"/>
            <a:ext cx="2914650" cy="2209800"/>
          </a:xfrm>
          <a:prstGeom prst="rect">
            <a:avLst/>
          </a:prstGeom>
          <a:ln>
            <a:noFill/>
          </a:ln>
          <a:effectLst>
            <a:softEdge rad="112500"/>
          </a:effectLst>
        </p:spPr>
      </p:pic>
      <p:sp>
        <p:nvSpPr>
          <p:cNvPr id="10" name="TextBox 9"/>
          <p:cNvSpPr txBox="1"/>
          <p:nvPr/>
        </p:nvSpPr>
        <p:spPr>
          <a:xfrm>
            <a:off x="0" y="4429132"/>
            <a:ext cx="3000364" cy="369332"/>
          </a:xfrm>
          <a:prstGeom prst="rect">
            <a:avLst/>
          </a:prstGeom>
          <a:noFill/>
        </p:spPr>
        <p:txBody>
          <a:bodyPr wrap="square" rtlCol="0">
            <a:spAutoFit/>
          </a:bodyPr>
          <a:lstStyle/>
          <a:p>
            <a:r>
              <a:rPr lang="en-GB" dirty="0" smtClean="0"/>
              <a:t>Speed or flat-topped tables</a:t>
            </a:r>
            <a:endParaRPr lang="en-US" dirty="0"/>
          </a:p>
        </p:txBody>
      </p:sp>
      <p:sp>
        <p:nvSpPr>
          <p:cNvPr id="11" name="TextBox 10"/>
          <p:cNvSpPr txBox="1"/>
          <p:nvPr/>
        </p:nvSpPr>
        <p:spPr>
          <a:xfrm>
            <a:off x="6143636" y="4500570"/>
            <a:ext cx="3000364" cy="369332"/>
          </a:xfrm>
          <a:prstGeom prst="rect">
            <a:avLst/>
          </a:prstGeom>
          <a:noFill/>
        </p:spPr>
        <p:txBody>
          <a:bodyPr wrap="square" rtlCol="0">
            <a:spAutoFit/>
          </a:bodyPr>
          <a:lstStyle/>
          <a:p>
            <a:r>
              <a:rPr lang="en-GB" dirty="0" smtClean="0"/>
              <a:t>Speed humps</a:t>
            </a:r>
            <a:endParaRPr lang="en-US" dirty="0"/>
          </a:p>
        </p:txBody>
      </p:sp>
      <p:pic>
        <p:nvPicPr>
          <p:cNvPr id="12" name="Picture 5"/>
          <p:cNvPicPr>
            <a:picLocks noChangeAspect="1" noChangeArrowheads="1"/>
          </p:cNvPicPr>
          <p:nvPr/>
        </p:nvPicPr>
        <p:blipFill>
          <a:blip r:embed="rId3" cstate="print"/>
          <a:srcRect/>
          <a:stretch>
            <a:fillRect/>
          </a:stretch>
        </p:blipFill>
        <p:spPr bwMode="auto">
          <a:xfrm>
            <a:off x="5072066" y="1500174"/>
            <a:ext cx="3365500" cy="2397125"/>
          </a:xfrm>
          <a:prstGeom prst="rect">
            <a:avLst/>
          </a:prstGeom>
          <a:ln>
            <a:noFill/>
          </a:ln>
          <a:effectLst>
            <a:softEdge rad="112500"/>
          </a:effectLst>
        </p:spPr>
      </p:pic>
      <p:sp>
        <p:nvSpPr>
          <p:cNvPr id="14" name="TextBox 13"/>
          <p:cNvSpPr txBox="1"/>
          <p:nvPr/>
        </p:nvSpPr>
        <p:spPr>
          <a:xfrm>
            <a:off x="4714876" y="1071546"/>
            <a:ext cx="3000364" cy="369332"/>
          </a:xfrm>
          <a:prstGeom prst="rect">
            <a:avLst/>
          </a:prstGeom>
          <a:noFill/>
        </p:spPr>
        <p:txBody>
          <a:bodyPr wrap="square" rtlCol="0">
            <a:spAutoFit/>
          </a:bodyPr>
          <a:lstStyle/>
          <a:p>
            <a:r>
              <a:rPr lang="en-GB" dirty="0" smtClean="0"/>
              <a:t>Chicanes</a:t>
            </a:r>
            <a:endParaRPr lang="en-US" dirty="0"/>
          </a:p>
        </p:txBody>
      </p:sp>
      <p:pic>
        <p:nvPicPr>
          <p:cNvPr id="57354" name="Picture 10" descr="http://www.mini-roundabout.com/calming/calmingimages/childscroft.jpg"/>
          <p:cNvPicPr>
            <a:picLocks noChangeAspect="1" noChangeArrowheads="1"/>
          </p:cNvPicPr>
          <p:nvPr/>
        </p:nvPicPr>
        <p:blipFill>
          <a:blip r:embed="rId4" cstate="print"/>
          <a:srcRect/>
          <a:stretch>
            <a:fillRect/>
          </a:stretch>
        </p:blipFill>
        <p:spPr bwMode="auto">
          <a:xfrm>
            <a:off x="0" y="1428736"/>
            <a:ext cx="3429000" cy="2571751"/>
          </a:xfrm>
          <a:prstGeom prst="rect">
            <a:avLst/>
          </a:prstGeom>
          <a:ln>
            <a:noFill/>
          </a:ln>
          <a:effectLst>
            <a:softEdge rad="112500"/>
          </a:effectLst>
        </p:spPr>
      </p:pic>
      <p:sp>
        <p:nvSpPr>
          <p:cNvPr id="16" name="TextBox 15"/>
          <p:cNvSpPr txBox="1"/>
          <p:nvPr/>
        </p:nvSpPr>
        <p:spPr>
          <a:xfrm>
            <a:off x="0" y="1071546"/>
            <a:ext cx="3000364" cy="369332"/>
          </a:xfrm>
          <a:prstGeom prst="rect">
            <a:avLst/>
          </a:prstGeom>
          <a:noFill/>
        </p:spPr>
        <p:txBody>
          <a:bodyPr wrap="square" rtlCol="0">
            <a:spAutoFit/>
          </a:bodyPr>
          <a:lstStyle/>
          <a:p>
            <a:r>
              <a:rPr lang="en-GB" dirty="0" smtClean="0"/>
              <a:t>Pinch points</a:t>
            </a:r>
            <a:endParaRPr lang="en-US" dirty="0"/>
          </a:p>
        </p:txBody>
      </p:sp>
      <p:pic>
        <p:nvPicPr>
          <p:cNvPr id="57356" name="Picture 12" descr="http://www.mini-roundabout.com/calming/calmingimages/sinusoid.jpg"/>
          <p:cNvPicPr>
            <a:picLocks noChangeAspect="1" noChangeArrowheads="1"/>
          </p:cNvPicPr>
          <p:nvPr/>
        </p:nvPicPr>
        <p:blipFill>
          <a:blip r:embed="rId5" cstate="print"/>
          <a:srcRect/>
          <a:stretch>
            <a:fillRect/>
          </a:stretch>
        </p:blipFill>
        <p:spPr bwMode="auto">
          <a:xfrm>
            <a:off x="6143636" y="4714885"/>
            <a:ext cx="2833686" cy="2125265"/>
          </a:xfrm>
          <a:prstGeom prst="rect">
            <a:avLst/>
          </a:prstGeom>
          <a:ln>
            <a:noFill/>
          </a:ln>
          <a:effectLst>
            <a:softEdge rad="112500"/>
          </a:effectLst>
        </p:spPr>
      </p:pic>
      <p:pic>
        <p:nvPicPr>
          <p:cNvPr id="57358" name="Picture 14" descr="http://www.mini-roundabout.com/calming/calmingimages/cushionsherparkave.jpg"/>
          <p:cNvPicPr>
            <a:picLocks noChangeAspect="1" noChangeArrowheads="1"/>
          </p:cNvPicPr>
          <p:nvPr/>
        </p:nvPicPr>
        <p:blipFill>
          <a:blip r:embed="rId6" cstate="print"/>
          <a:srcRect/>
          <a:stretch>
            <a:fillRect/>
          </a:stretch>
        </p:blipFill>
        <p:spPr bwMode="auto">
          <a:xfrm>
            <a:off x="3071802" y="4714875"/>
            <a:ext cx="2857499" cy="2143125"/>
          </a:xfrm>
          <a:prstGeom prst="rect">
            <a:avLst/>
          </a:prstGeom>
          <a:ln>
            <a:noFill/>
          </a:ln>
          <a:effectLst>
            <a:softEdge rad="112500"/>
          </a:effectLst>
        </p:spPr>
      </p:pic>
      <p:sp>
        <p:nvSpPr>
          <p:cNvPr id="19" name="TextBox 18"/>
          <p:cNvSpPr txBox="1"/>
          <p:nvPr/>
        </p:nvSpPr>
        <p:spPr>
          <a:xfrm>
            <a:off x="3143240" y="4500570"/>
            <a:ext cx="3000364" cy="369332"/>
          </a:xfrm>
          <a:prstGeom prst="rect">
            <a:avLst/>
          </a:prstGeom>
          <a:noFill/>
        </p:spPr>
        <p:txBody>
          <a:bodyPr wrap="square" rtlCol="0">
            <a:spAutoFit/>
          </a:bodyPr>
          <a:lstStyle/>
          <a:p>
            <a:r>
              <a:rPr lang="en-GB" dirty="0" smtClean="0"/>
              <a:t>Speed cushion</a:t>
            </a:r>
            <a:endParaRPr lang="en-US" dirty="0"/>
          </a:p>
        </p:txBody>
      </p:sp>
      <p:sp>
        <p:nvSpPr>
          <p:cNvPr id="13" name="Slide Number Placeholder 12"/>
          <p:cNvSpPr>
            <a:spLocks noGrp="1"/>
          </p:cNvSpPr>
          <p:nvPr>
            <p:ph type="sldNum" sz="quarter" idx="12"/>
          </p:nvPr>
        </p:nvSpPr>
        <p:spPr/>
        <p:txBody>
          <a:bodyPr/>
          <a:lstStyle/>
          <a:p>
            <a:fld id="{D13D12D5-9B1C-42BA-BA0E-4D9E3AE56C67}" type="slidenum">
              <a:rPr lang="en-US" smtClean="0"/>
              <a:pPr/>
              <a:t>20</a:t>
            </a:fld>
            <a:endParaRPr lang="en-US"/>
          </a:p>
        </p:txBody>
      </p:sp>
      <p:sp>
        <p:nvSpPr>
          <p:cNvPr id="17" name="Text Box 7"/>
          <p:cNvSpPr txBox="1">
            <a:spLocks noChangeArrowheads="1"/>
          </p:cNvSpPr>
          <p:nvPr/>
        </p:nvSpPr>
        <p:spPr bwMode="auto">
          <a:xfrm>
            <a:off x="2411760" y="0"/>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GB" dirty="0" smtClean="0"/>
              <a:t>Traffic calming types in the UK</a:t>
            </a:r>
            <a:endParaRPr lang="en-US" dirty="0"/>
          </a:p>
        </p:txBody>
      </p:sp>
      <p:sp>
        <p:nvSpPr>
          <p:cNvPr id="3" name="Content Placeholder 2"/>
          <p:cNvSpPr>
            <a:spLocks noGrp="1"/>
          </p:cNvSpPr>
          <p:nvPr>
            <p:ph idx="1"/>
          </p:nvPr>
        </p:nvSpPr>
        <p:spPr/>
        <p:txBody>
          <a:bodyPr/>
          <a:lstStyle/>
          <a:p>
            <a:r>
              <a:rPr lang="en-GB" dirty="0" smtClean="0"/>
              <a:t>Mini roundabout</a:t>
            </a:r>
            <a:endParaRPr lang="en-US" dirty="0"/>
          </a:p>
        </p:txBody>
      </p:sp>
      <p:pic>
        <p:nvPicPr>
          <p:cNvPr id="110594" name="Picture 2" descr="http://southwarklivingstreets.files.wordpress.com/2008/11/walworth-projectbank-0041.jpg"/>
          <p:cNvPicPr>
            <a:picLocks noChangeAspect="1" noChangeArrowheads="1"/>
          </p:cNvPicPr>
          <p:nvPr/>
        </p:nvPicPr>
        <p:blipFill>
          <a:blip r:embed="rId2" cstate="print"/>
          <a:srcRect/>
          <a:stretch>
            <a:fillRect/>
          </a:stretch>
        </p:blipFill>
        <p:spPr bwMode="auto">
          <a:xfrm>
            <a:off x="214282" y="4429132"/>
            <a:ext cx="2952739" cy="2214554"/>
          </a:xfrm>
          <a:prstGeom prst="rect">
            <a:avLst/>
          </a:prstGeom>
          <a:ln>
            <a:noFill/>
          </a:ln>
          <a:effectLst>
            <a:softEdge rad="112500"/>
          </a:effectLst>
        </p:spPr>
      </p:pic>
      <p:pic>
        <p:nvPicPr>
          <p:cNvPr id="5" name="Picture 6" descr="http://www.mini-roundabout.com/calming/calmingdwgs/miniprinciple.gif"/>
          <p:cNvPicPr>
            <a:picLocks noChangeAspect="1" noChangeArrowheads="1"/>
          </p:cNvPicPr>
          <p:nvPr/>
        </p:nvPicPr>
        <p:blipFill>
          <a:blip r:embed="rId3" cstate="print"/>
          <a:srcRect/>
          <a:stretch>
            <a:fillRect/>
          </a:stretch>
        </p:blipFill>
        <p:spPr bwMode="auto">
          <a:xfrm>
            <a:off x="1357290" y="2234414"/>
            <a:ext cx="7488815" cy="4194982"/>
          </a:xfrm>
          <a:prstGeom prst="rect">
            <a:avLst/>
          </a:prstGeom>
          <a:noFill/>
        </p:spPr>
      </p:pic>
      <p:sp>
        <p:nvSpPr>
          <p:cNvPr id="6" name="Slide Number Placeholder 5"/>
          <p:cNvSpPr>
            <a:spLocks noGrp="1"/>
          </p:cNvSpPr>
          <p:nvPr>
            <p:ph type="sldNum" sz="quarter" idx="12"/>
          </p:nvPr>
        </p:nvSpPr>
        <p:spPr/>
        <p:txBody>
          <a:bodyPr/>
          <a:lstStyle/>
          <a:p>
            <a:fld id="{D13D12D5-9B1C-42BA-BA0E-4D9E3AE56C67}" type="slidenum">
              <a:rPr lang="en-US" smtClean="0"/>
              <a:pPr/>
              <a:t>21</a:t>
            </a:fld>
            <a:endParaRPr lang="en-US"/>
          </a:p>
        </p:txBody>
      </p:sp>
      <p:sp>
        <p:nvSpPr>
          <p:cNvPr id="8" name="Text Box 7"/>
          <p:cNvSpPr txBox="1">
            <a:spLocks noChangeArrowheads="1"/>
          </p:cNvSpPr>
          <p:nvPr/>
        </p:nvSpPr>
        <p:spPr bwMode="auto">
          <a:xfrm>
            <a:off x="2267744" y="0"/>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Traffic calming types in the UK</a:t>
            </a:r>
            <a:endParaRPr lang="en-US" dirty="0"/>
          </a:p>
        </p:txBody>
      </p:sp>
      <p:pic>
        <p:nvPicPr>
          <p:cNvPr id="111618" name="Picture 2" descr="http://www.the-green-oak.co.uk/_borders/pic23.jpg"/>
          <p:cNvPicPr>
            <a:picLocks noGrp="1" noChangeAspect="1" noChangeArrowheads="1"/>
          </p:cNvPicPr>
          <p:nvPr>
            <p:ph idx="1"/>
          </p:nvPr>
        </p:nvPicPr>
        <p:blipFill>
          <a:blip r:embed="rId2" cstate="print"/>
          <a:srcRect/>
          <a:stretch>
            <a:fillRect/>
          </a:stretch>
        </p:blipFill>
        <p:spPr bwMode="auto">
          <a:xfrm>
            <a:off x="142844" y="3429000"/>
            <a:ext cx="5428765" cy="3286148"/>
          </a:xfrm>
          <a:prstGeom prst="rect">
            <a:avLst/>
          </a:prstGeom>
          <a:ln>
            <a:noFill/>
          </a:ln>
          <a:effectLst>
            <a:softEdge rad="112500"/>
          </a:effectLst>
        </p:spPr>
      </p:pic>
      <p:sp>
        <p:nvSpPr>
          <p:cNvPr id="7" name="Content Placeholder 2"/>
          <p:cNvSpPr txBox="1">
            <a:spLocks/>
          </p:cNvSpPr>
          <p:nvPr/>
        </p:nvSpPr>
        <p:spPr bwMode="auto">
          <a:xfrm>
            <a:off x="714348" y="1785926"/>
            <a:ext cx="777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6600"/>
              </a:buClr>
              <a:buSzTx/>
              <a:buFont typeface="Wingdings" pitchFamily="2" charset="2"/>
              <a:buChar char="n"/>
              <a:tabLst/>
              <a:defRPr/>
            </a:pPr>
            <a:r>
              <a:rPr kumimoji="0" lang="en-GB" sz="2200" b="0" i="0" u="none" strike="noStrike" kern="0" cap="none" spc="0" normalizeH="0" baseline="0" noProof="0" dirty="0" smtClean="0">
                <a:ln>
                  <a:noFill/>
                </a:ln>
                <a:solidFill>
                  <a:schemeClr val="tx1"/>
                </a:solidFill>
                <a:effectLst/>
                <a:uLnTx/>
                <a:uFillTx/>
                <a:latin typeface="+mn-lt"/>
                <a:ea typeface="+mn-ea"/>
                <a:cs typeface="+mn-cs"/>
              </a:rPr>
              <a:t>Gateway</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11620" name="Picture 4" descr="http://www.dft.gov.uk/pgr/roads/tpm/tal/trafficmanagement/coll_trafficcalmingonmajorroads/dft_roads_504760-14.jpg"/>
          <p:cNvPicPr>
            <a:picLocks noChangeAspect="1" noChangeArrowheads="1"/>
          </p:cNvPicPr>
          <p:nvPr/>
        </p:nvPicPr>
        <p:blipFill>
          <a:blip r:embed="rId3" cstate="print"/>
          <a:srcRect/>
          <a:stretch>
            <a:fillRect/>
          </a:stretch>
        </p:blipFill>
        <p:spPr bwMode="auto">
          <a:xfrm>
            <a:off x="3214678" y="1142984"/>
            <a:ext cx="3786214" cy="2538323"/>
          </a:xfrm>
          <a:prstGeom prst="rect">
            <a:avLst/>
          </a:prstGeom>
          <a:ln>
            <a:noFill/>
          </a:ln>
          <a:effectLst>
            <a:softEdge rad="112500"/>
          </a:effectLst>
        </p:spPr>
      </p:pic>
      <p:pic>
        <p:nvPicPr>
          <p:cNvPr id="111622" name="Picture 6" descr="http://en.wikivisual.com/images/5/57/Traffic.calming.750pix.jpg"/>
          <p:cNvPicPr>
            <a:picLocks noChangeAspect="1" noChangeArrowheads="1"/>
          </p:cNvPicPr>
          <p:nvPr/>
        </p:nvPicPr>
        <p:blipFill>
          <a:blip r:embed="rId4" cstate="print"/>
          <a:srcRect/>
          <a:stretch>
            <a:fillRect/>
          </a:stretch>
        </p:blipFill>
        <p:spPr bwMode="auto">
          <a:xfrm>
            <a:off x="6009443" y="4357694"/>
            <a:ext cx="3134557" cy="2173293"/>
          </a:xfrm>
          <a:prstGeom prst="rect">
            <a:avLst/>
          </a:prstGeom>
          <a:noFill/>
        </p:spPr>
      </p:pic>
      <p:sp>
        <p:nvSpPr>
          <p:cNvPr id="10" name="TextBox 9"/>
          <p:cNvSpPr txBox="1"/>
          <p:nvPr/>
        </p:nvSpPr>
        <p:spPr>
          <a:xfrm>
            <a:off x="6429388" y="3857628"/>
            <a:ext cx="2357454" cy="369332"/>
          </a:xfrm>
          <a:prstGeom prst="rect">
            <a:avLst/>
          </a:prstGeom>
          <a:noFill/>
        </p:spPr>
        <p:txBody>
          <a:bodyPr wrap="square" rtlCol="0">
            <a:spAutoFit/>
          </a:bodyPr>
          <a:lstStyle/>
          <a:p>
            <a:r>
              <a:rPr lang="en-GB" dirty="0" err="1" smtClean="0"/>
              <a:t>Narrowings</a:t>
            </a:r>
            <a:endParaRPr lang="en-US" dirty="0"/>
          </a:p>
        </p:txBody>
      </p:sp>
      <p:sp>
        <p:nvSpPr>
          <p:cNvPr id="8" name="Slide Number Placeholder 7"/>
          <p:cNvSpPr>
            <a:spLocks noGrp="1"/>
          </p:cNvSpPr>
          <p:nvPr>
            <p:ph type="sldNum" sz="quarter" idx="12"/>
          </p:nvPr>
        </p:nvSpPr>
        <p:spPr/>
        <p:txBody>
          <a:bodyPr/>
          <a:lstStyle/>
          <a:p>
            <a:fld id="{D13D12D5-9B1C-42BA-BA0E-4D9E3AE56C67}" type="slidenum">
              <a:rPr lang="en-US" smtClean="0"/>
              <a:pPr/>
              <a:t>22</a:t>
            </a:fld>
            <a:endParaRPr lang="en-US"/>
          </a:p>
        </p:txBody>
      </p:sp>
      <p:sp>
        <p:nvSpPr>
          <p:cNvPr id="9" name="Text Box 7"/>
          <p:cNvSpPr txBox="1">
            <a:spLocks noChangeArrowheads="1"/>
          </p:cNvSpPr>
          <p:nvPr/>
        </p:nvSpPr>
        <p:spPr bwMode="auto">
          <a:xfrm>
            <a:off x="2411760" y="0"/>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Traffic calming</a:t>
            </a:r>
            <a:endParaRPr lang="en-GB" dirty="0"/>
          </a:p>
        </p:txBody>
      </p:sp>
      <p:sp>
        <p:nvSpPr>
          <p:cNvPr id="3" name="Content Placeholder 2"/>
          <p:cNvSpPr>
            <a:spLocks noGrp="1"/>
          </p:cNvSpPr>
          <p:nvPr>
            <p:ph idx="1"/>
          </p:nvPr>
        </p:nvSpPr>
        <p:spPr>
          <a:xfrm>
            <a:off x="467544" y="1556792"/>
            <a:ext cx="7988424" cy="4536504"/>
          </a:xfrm>
        </p:spPr>
        <p:txBody>
          <a:bodyPr>
            <a:normAutofit fontScale="85000" lnSpcReduction="20000"/>
          </a:bodyPr>
          <a:lstStyle/>
          <a:p>
            <a:r>
              <a:rPr lang="en-GB" dirty="0" smtClean="0"/>
              <a:t>Reduction in speed</a:t>
            </a:r>
          </a:p>
          <a:p>
            <a:pPr lvl="1"/>
            <a:r>
              <a:rPr lang="en-GB" dirty="0" smtClean="0"/>
              <a:t>Which speed measure to use</a:t>
            </a:r>
          </a:p>
          <a:p>
            <a:pPr lvl="1"/>
            <a:r>
              <a:rPr lang="en-GB" dirty="0" smtClean="0"/>
              <a:t>Fastest speeds?</a:t>
            </a:r>
          </a:p>
          <a:p>
            <a:r>
              <a:rPr lang="en-GB" dirty="0" smtClean="0"/>
              <a:t>Reduction in amount of traffic</a:t>
            </a:r>
          </a:p>
          <a:p>
            <a:pPr lvl="1"/>
            <a:r>
              <a:rPr lang="en-GB" dirty="0" smtClean="0"/>
              <a:t>But where to?</a:t>
            </a:r>
          </a:p>
          <a:p>
            <a:pPr marL="342900" lvl="1" indent="-342900">
              <a:buFont typeface="Wingdings" pitchFamily="2" charset="2"/>
              <a:buChar char="n"/>
            </a:pPr>
            <a:r>
              <a:rPr lang="en-GB" dirty="0" smtClean="0"/>
              <a:t>Reduction in accidents</a:t>
            </a:r>
          </a:p>
          <a:p>
            <a:pPr marL="742950" lvl="2" indent="-342900">
              <a:buFont typeface="Wingdings" pitchFamily="2" charset="2"/>
              <a:buChar char="n"/>
            </a:pPr>
            <a:r>
              <a:rPr lang="en-GB" dirty="0" smtClean="0"/>
              <a:t>Though low numbers before and after</a:t>
            </a:r>
          </a:p>
          <a:p>
            <a:endParaRPr lang="en-GB" dirty="0" smtClean="0"/>
          </a:p>
          <a:p>
            <a:pPr>
              <a:buNone/>
            </a:pPr>
            <a:endParaRPr lang="en-GB" dirty="0" smtClean="0"/>
          </a:p>
          <a:p>
            <a:r>
              <a:rPr lang="en-GB" dirty="0" smtClean="0"/>
              <a:t>Poorer road positioning</a:t>
            </a:r>
          </a:p>
          <a:p>
            <a:pPr lvl="1"/>
            <a:r>
              <a:rPr lang="en-GB" dirty="0" smtClean="0"/>
              <a:t>More difficult to predict driver behaviour</a:t>
            </a:r>
          </a:p>
          <a:p>
            <a:r>
              <a:rPr lang="en-GB" dirty="0" smtClean="0"/>
              <a:t>Increase in delay to emergency vehicles</a:t>
            </a:r>
          </a:p>
          <a:p>
            <a:r>
              <a:rPr lang="en-GB" dirty="0" smtClean="0"/>
              <a:t>Increase in pollution</a:t>
            </a:r>
          </a:p>
          <a:p>
            <a:pPr lvl="1"/>
            <a:r>
              <a:rPr lang="en-GB" dirty="0" smtClean="0"/>
              <a:t>Noise</a:t>
            </a:r>
          </a:p>
          <a:p>
            <a:pPr lvl="1"/>
            <a:r>
              <a:rPr lang="en-GB" dirty="0" smtClean="0"/>
              <a:t>Vibration</a:t>
            </a:r>
          </a:p>
          <a:p>
            <a:r>
              <a:rPr lang="en-GB" dirty="0" smtClean="0"/>
              <a:t>Poorer bus rides</a:t>
            </a:r>
          </a:p>
          <a:p>
            <a:endParaRPr lang="en-GB" dirty="0" smtClean="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23</a:t>
            </a:fld>
            <a:endParaRPr lang="en-US">
              <a:solidFill>
                <a:srgbClr val="000000"/>
              </a:solidFill>
            </a:endParaRPr>
          </a:p>
        </p:txBody>
      </p:sp>
      <p:sp>
        <p:nvSpPr>
          <p:cNvPr id="6" name="Text Box 7"/>
          <p:cNvSpPr txBox="1">
            <a:spLocks noChangeArrowheads="1"/>
          </p:cNvSpPr>
          <p:nvPr/>
        </p:nvSpPr>
        <p:spPr bwMode="auto">
          <a:xfrm>
            <a:off x="2411760" y="0"/>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space</a:t>
            </a:r>
            <a:endParaRPr lang="en-GB" dirty="0"/>
          </a:p>
        </p:txBody>
      </p:sp>
      <p:sp>
        <p:nvSpPr>
          <p:cNvPr id="3" name="Content Placeholder 2"/>
          <p:cNvSpPr>
            <a:spLocks noGrp="1"/>
          </p:cNvSpPr>
          <p:nvPr>
            <p:ph idx="1"/>
          </p:nvPr>
        </p:nvSpPr>
        <p:spPr>
          <a:xfrm>
            <a:off x="323528" y="1752600"/>
            <a:ext cx="8134672" cy="4556720"/>
          </a:xfrm>
        </p:spPr>
        <p:txBody>
          <a:bodyPr>
            <a:normAutofit fontScale="77500" lnSpcReduction="20000"/>
          </a:bodyPr>
          <a:lstStyle/>
          <a:p>
            <a:r>
              <a:rPr lang="en-GB" dirty="0" smtClean="0"/>
              <a:t>“Providing less complex and ‘self-explaining’ roads, which have clear signage and road markings as well as intuitive infrastructure is likely to benefit all road users, in addition to the older driver” </a:t>
            </a:r>
            <a:r>
              <a:rPr lang="da-DK" dirty="0" smtClean="0"/>
              <a:t>(Box et al., 2010; pg. 43)</a:t>
            </a:r>
          </a:p>
          <a:p>
            <a:pPr algn="ctr">
              <a:buNone/>
            </a:pPr>
            <a:r>
              <a:rPr lang="da-DK" dirty="0" smtClean="0"/>
              <a:t>Vs.</a:t>
            </a:r>
          </a:p>
          <a:p>
            <a:r>
              <a:rPr lang="en-GB" dirty="0" smtClean="0"/>
              <a:t>Creating a more complex to encourage sharing of space and a levelling of priorities amongst different users (</a:t>
            </a:r>
            <a:r>
              <a:rPr lang="en-GB" dirty="0" err="1" smtClean="0"/>
              <a:t>Engwicht</a:t>
            </a:r>
            <a:r>
              <a:rPr lang="en-GB" dirty="0" smtClean="0"/>
              <a:t>, 1992; </a:t>
            </a:r>
            <a:r>
              <a:rPr lang="en-GB" dirty="0" err="1" smtClean="0"/>
              <a:t>Hamiton</a:t>
            </a:r>
            <a:r>
              <a:rPr lang="en-GB" dirty="0" smtClean="0"/>
              <a:t>-Baillie and Jones, 2005). </a:t>
            </a:r>
          </a:p>
          <a:p>
            <a:r>
              <a:rPr lang="en-GB" dirty="0" smtClean="0"/>
              <a:t>This should help reduce speeds of drivers who have to informally negotiate the space with other road users and the ambiguity of the road scene. </a:t>
            </a:r>
          </a:p>
          <a:p>
            <a:endParaRPr lang="en-GB" dirty="0" smtClean="0"/>
          </a:p>
          <a:p>
            <a:r>
              <a:rPr lang="en-GB" dirty="0" smtClean="0"/>
              <a:t>But we don’t know the tipping point between the two?</a:t>
            </a:r>
          </a:p>
          <a:p>
            <a:pPr lvl="1"/>
            <a:r>
              <a:rPr lang="en-GB" dirty="0" smtClean="0"/>
              <a:t>what may create complexity and additional attention amongst a younger driver may well be very different to that of an older driver who could find a highly complex environment too difficult to negotiate and actually increase the likelihood of an accident. </a:t>
            </a:r>
          </a:p>
          <a:p>
            <a:pPr lvl="1"/>
            <a:r>
              <a:rPr lang="en-GB" dirty="0" smtClean="0"/>
              <a:t>Further research is needed to examine the interaction between infrastructure design and the affect on ability and skill of older drivers.</a:t>
            </a: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24</a:t>
            </a:fld>
            <a:endParaRPr lang="en-US">
              <a:solidFill>
                <a:srgbClr val="000000"/>
              </a:solidFill>
            </a:endParaRPr>
          </a:p>
        </p:txBody>
      </p:sp>
      <p:sp>
        <p:nvSpPr>
          <p:cNvPr id="5" name="Text Box 7"/>
          <p:cNvSpPr txBox="1">
            <a:spLocks noChangeArrowheads="1"/>
          </p:cNvSpPr>
          <p:nvPr/>
        </p:nvSpPr>
        <p:spPr bwMode="auto">
          <a:xfrm>
            <a:off x="2411760" y="0"/>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space</a:t>
            </a:r>
            <a:endParaRPr lang="en-GB" dirty="0"/>
          </a:p>
        </p:txBody>
      </p:sp>
      <p:sp>
        <p:nvSpPr>
          <p:cNvPr id="3" name="Content Placeholder 2"/>
          <p:cNvSpPr>
            <a:spLocks noGrp="1"/>
          </p:cNvSpPr>
          <p:nvPr>
            <p:ph idx="1"/>
          </p:nvPr>
        </p:nvSpPr>
        <p:spPr>
          <a:xfrm>
            <a:off x="4716016" y="1052736"/>
            <a:ext cx="4248472" cy="2376264"/>
          </a:xfrm>
        </p:spPr>
        <p:txBody>
          <a:bodyPr>
            <a:normAutofit fontScale="55000" lnSpcReduction="20000"/>
          </a:bodyPr>
          <a:lstStyle/>
          <a:p>
            <a:r>
              <a:rPr lang="en-GB" b="1" dirty="0" smtClean="0"/>
              <a:t>Evidence it works?</a:t>
            </a:r>
          </a:p>
          <a:p>
            <a:endParaRPr lang="en-GB" dirty="0" smtClean="0"/>
          </a:p>
          <a:p>
            <a:r>
              <a:rPr lang="en-GB" dirty="0" smtClean="0"/>
              <a:t>TRL 661</a:t>
            </a:r>
          </a:p>
          <a:p>
            <a:endParaRPr lang="en-GB" dirty="0" smtClean="0"/>
          </a:p>
          <a:p>
            <a:r>
              <a:rPr lang="en-GB" dirty="0" smtClean="0"/>
              <a:t>Reid, S </a:t>
            </a:r>
            <a:r>
              <a:rPr lang="en-GB" dirty="0" err="1" smtClean="0"/>
              <a:t>Kocak</a:t>
            </a:r>
            <a:r>
              <a:rPr lang="en-GB" dirty="0" smtClean="0"/>
              <a:t>, N and Hunt, L (2009) </a:t>
            </a:r>
            <a:r>
              <a:rPr lang="en-GB" dirty="0" err="1" smtClean="0"/>
              <a:t>DfT</a:t>
            </a:r>
            <a:r>
              <a:rPr lang="en-GB" dirty="0" smtClean="0"/>
              <a:t> Shared Spaces Project – Stage 1: Appraisal of Shared Space. MVA Consultancy.</a:t>
            </a:r>
          </a:p>
          <a:p>
            <a:endParaRPr lang="en-GB" dirty="0" smtClean="0"/>
          </a:p>
          <a:p>
            <a:r>
              <a:rPr lang="en-GB" dirty="0" smtClean="0"/>
              <a:t>Hammond, V. and Musselwhite, C B A (2013). </a:t>
            </a:r>
            <a:r>
              <a:rPr lang="en-GB" dirty="0" smtClean="0">
                <a:hlinkClick r:id="rId2"/>
              </a:rPr>
              <a:t>The attitudes, perceptions and concerns of pedestrians and vulnerable road users to shared space: a case study from the UK.</a:t>
            </a:r>
            <a:r>
              <a:rPr lang="en-GB" dirty="0" smtClean="0"/>
              <a:t> </a:t>
            </a:r>
            <a:r>
              <a:rPr lang="en-GB" i="1" dirty="0" smtClean="0"/>
              <a:t>Journal Of Urban Design </a:t>
            </a:r>
            <a:r>
              <a:rPr lang="en-GB" b="1" dirty="0" smtClean="0"/>
              <a:t>18(1)</a:t>
            </a:r>
            <a:r>
              <a:rPr lang="en-GB" dirty="0" smtClean="0"/>
              <a:t>, 78-97.</a:t>
            </a:r>
          </a:p>
          <a:p>
            <a:endParaRPr lang="en-GB" dirty="0" smtClean="0"/>
          </a:p>
          <a:p>
            <a:pPr>
              <a:lnSpc>
                <a:spcPct val="90000"/>
              </a:lnSpc>
              <a:buNone/>
            </a:pP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25</a:t>
            </a:fld>
            <a:endParaRPr lang="en-US">
              <a:solidFill>
                <a:srgbClr val="000000"/>
              </a:solidFill>
            </a:endParaRPr>
          </a:p>
        </p:txBody>
      </p:sp>
      <p:pic>
        <p:nvPicPr>
          <p:cNvPr id="5" name="Picture 2" descr="widemarsh-base"/>
          <p:cNvPicPr>
            <a:picLocks noChangeAspect="1" noChangeArrowheads="1"/>
          </p:cNvPicPr>
          <p:nvPr/>
        </p:nvPicPr>
        <p:blipFill>
          <a:blip r:embed="rId3" cstate="print"/>
          <a:srcRect/>
          <a:stretch>
            <a:fillRect/>
          </a:stretch>
        </p:blipFill>
        <p:spPr bwMode="auto">
          <a:xfrm>
            <a:off x="0" y="1340768"/>
            <a:ext cx="4762500" cy="2857500"/>
          </a:xfrm>
          <a:prstGeom prst="rect">
            <a:avLst/>
          </a:prstGeom>
          <a:noFill/>
        </p:spPr>
      </p:pic>
      <p:pic>
        <p:nvPicPr>
          <p:cNvPr id="6" name="Picture 4" descr="widemarsh-new"/>
          <p:cNvPicPr>
            <a:picLocks noChangeAspect="1" noChangeArrowheads="1"/>
          </p:cNvPicPr>
          <p:nvPr/>
        </p:nvPicPr>
        <p:blipFill>
          <a:blip r:embed="rId4" cstate="print"/>
          <a:srcRect/>
          <a:stretch>
            <a:fillRect/>
          </a:stretch>
        </p:blipFill>
        <p:spPr bwMode="auto">
          <a:xfrm>
            <a:off x="4381500" y="3438525"/>
            <a:ext cx="4762500" cy="3419475"/>
          </a:xfrm>
          <a:prstGeom prst="rect">
            <a:avLst/>
          </a:prstGeom>
          <a:noFill/>
        </p:spPr>
      </p:pic>
      <p:sp>
        <p:nvSpPr>
          <p:cNvPr id="7" name="Text Box 7"/>
          <p:cNvSpPr txBox="1">
            <a:spLocks noChangeArrowheads="1"/>
          </p:cNvSpPr>
          <p:nvPr/>
        </p:nvSpPr>
        <p:spPr bwMode="auto">
          <a:xfrm>
            <a:off x="2411760" y="0"/>
            <a:ext cx="4103688" cy="646331"/>
          </a:xfrm>
          <a:prstGeom prst="rect">
            <a:avLst/>
          </a:prstGeom>
          <a:solidFill>
            <a:srgbClr val="3366FF"/>
          </a:solidFill>
          <a:ln w="9525">
            <a:noFill/>
            <a:miter lim="800000"/>
            <a:headEnd/>
            <a:tailEnd/>
          </a:ln>
          <a:effectLst/>
        </p:spPr>
        <p:txBody>
          <a:bodyPr>
            <a:spAutoFit/>
          </a:bodyPr>
          <a:lstStyle/>
          <a:p>
            <a:pPr algn="ctr" fontAlgn="base">
              <a:spcBef>
                <a:spcPct val="50000"/>
              </a:spcBef>
              <a:spcAft>
                <a:spcPct val="0"/>
              </a:spcAft>
            </a:pPr>
            <a:r>
              <a:rPr lang="en-GB" dirty="0">
                <a:solidFill>
                  <a:srgbClr val="000000"/>
                </a:solidFill>
                <a:latin typeface="Arial" charset="0"/>
              </a:rPr>
              <a:t>ENGINEERING </a:t>
            </a:r>
            <a:r>
              <a:rPr lang="en-GB" dirty="0" smtClean="0">
                <a:solidFill>
                  <a:srgbClr val="000000"/>
                </a:solidFill>
                <a:latin typeface="Arial" charset="0"/>
              </a:rPr>
              <a:t>SOLUTIONS infrastructure</a:t>
            </a:r>
            <a:endParaRPr lang="en-US" dirty="0">
              <a:solidFill>
                <a:srgbClr val="000000"/>
              </a:solidFill>
              <a:latin typeface="Arial" charset="0"/>
            </a:endParaRPr>
          </a:p>
        </p:txBody>
      </p:sp>
      <p:sp>
        <p:nvSpPr>
          <p:cNvPr id="8" name="Content Placeholder 2"/>
          <p:cNvSpPr txBox="1">
            <a:spLocks/>
          </p:cNvSpPr>
          <p:nvPr/>
        </p:nvSpPr>
        <p:spPr bwMode="auto">
          <a:xfrm>
            <a:off x="179512" y="4293096"/>
            <a:ext cx="4032448" cy="25649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55000" lnSpcReduction="20000"/>
          </a:bodyPr>
          <a:lstStyle/>
          <a:p>
            <a:pPr marL="342900" marR="0" lvl="0" indent="-342900" algn="l" defTabSz="914400" rtl="0" eaLnBrk="1" fontAlgn="base" latinLnBrk="0" hangingPunct="1">
              <a:lnSpc>
                <a:spcPct val="100000"/>
              </a:lnSpc>
              <a:spcBef>
                <a:spcPct val="20000"/>
              </a:spcBef>
              <a:spcAft>
                <a:spcPct val="0"/>
              </a:spcAft>
              <a:buClr>
                <a:srgbClr val="006600"/>
              </a:buClr>
              <a:buSzTx/>
              <a:buFont typeface="Wingdings" pitchFamily="2" charset="2"/>
              <a:buChar char="n"/>
              <a:tabLst/>
              <a:defRPr/>
            </a:pPr>
            <a:r>
              <a:rPr kumimoji="0" lang="en-GB" sz="2200" b="1" i="0" u="none" strike="noStrike" kern="0" cap="none" spc="0" normalizeH="0" baseline="0" noProof="0" dirty="0" smtClean="0">
                <a:ln>
                  <a:noFill/>
                </a:ln>
                <a:solidFill>
                  <a:schemeClr val="tx1"/>
                </a:solidFill>
                <a:effectLst/>
                <a:uLnTx/>
                <a:uFillTx/>
                <a:latin typeface="+mn-lt"/>
                <a:ea typeface="+mn-ea"/>
                <a:cs typeface="+mn-cs"/>
              </a:rPr>
              <a:t>Evidence against</a:t>
            </a:r>
            <a:r>
              <a:rPr kumimoji="0" lang="en-GB" sz="2200" b="1" i="0" u="none" strike="noStrike" kern="0" cap="none" spc="0" normalizeH="0" noProof="0" dirty="0" smtClean="0">
                <a:ln>
                  <a:noFill/>
                </a:ln>
                <a:solidFill>
                  <a:schemeClr val="tx1"/>
                </a:solidFill>
                <a:effectLst/>
                <a:uLnTx/>
                <a:uFillTx/>
                <a:latin typeface="+mn-lt"/>
                <a:ea typeface="+mn-ea"/>
                <a:cs typeface="+mn-cs"/>
              </a:rPr>
              <a:t> it</a:t>
            </a:r>
            <a:endParaRPr kumimoji="0" lang="en-GB" sz="2200" b="1" i="0" u="none" strike="noStrike" kern="0" cap="none" spc="0" normalizeH="0" baseline="0" noProof="0" dirty="0" smtClean="0">
              <a:ln>
                <a:noFill/>
              </a:ln>
              <a:solidFill>
                <a:schemeClr val="tx1"/>
              </a:solidFill>
              <a:effectLst/>
              <a:uLnTx/>
              <a:uFillTx/>
              <a:latin typeface="+mn-lt"/>
              <a:ea typeface="+mn-ea"/>
              <a:cs typeface="+mn-cs"/>
            </a:endParaRPr>
          </a:p>
          <a:p>
            <a:r>
              <a:rPr lang="en-GB" sz="2400" baseline="0" dirty="0" smtClean="0">
                <a:latin typeface="CMBX10"/>
              </a:rPr>
              <a:t>Moody, S. and Melia, S. (2011) </a:t>
            </a:r>
            <a:r>
              <a:rPr lang="en-GB" sz="2400" baseline="0" dirty="0" smtClean="0">
                <a:latin typeface="CMBXTI10"/>
              </a:rPr>
              <a:t>Shared space - implications of recent</a:t>
            </a:r>
          </a:p>
          <a:p>
            <a:r>
              <a:rPr lang="en-GB" sz="2400" baseline="0" dirty="0" smtClean="0">
                <a:latin typeface="CMBXTI10"/>
              </a:rPr>
              <a:t>research for transport policy. </a:t>
            </a:r>
            <a:r>
              <a:rPr lang="en-GB" sz="2400" baseline="0" dirty="0" smtClean="0">
                <a:latin typeface="CMBX10"/>
              </a:rPr>
              <a:t>Transport Policy . ISSN 0967-070X</a:t>
            </a:r>
          </a:p>
          <a:p>
            <a:r>
              <a:rPr lang="en-GB" sz="2400" baseline="0" dirty="0" smtClean="0">
                <a:latin typeface="CMBX10"/>
              </a:rPr>
              <a:t>See </a:t>
            </a:r>
            <a:r>
              <a:rPr lang="en-GB" sz="2400" baseline="0" dirty="0" smtClean="0">
                <a:latin typeface="CMBX10"/>
                <a:hlinkClick r:id="rId5"/>
              </a:rPr>
              <a:t>http://eprints.uwe.ac.uk/16039/1/Shared%20Space%20-%20Implications%20of%20Recent%20Research%20for%20Transport%20Policy.pdf</a:t>
            </a:r>
            <a:endParaRPr lang="en-GB" sz="2400" baseline="0" dirty="0" smtClean="0">
              <a:latin typeface="CMBX10"/>
            </a:endParaRPr>
          </a:p>
          <a:p>
            <a:endParaRPr lang="en-GB" sz="2400" baseline="0" dirty="0" smtClean="0">
              <a:latin typeface="CMBX10"/>
            </a:endParaRPr>
          </a:p>
          <a:p>
            <a:r>
              <a:rPr lang="en-GB" sz="2400" dirty="0" err="1" smtClean="0">
                <a:latin typeface="Arial"/>
                <a:ea typeface="Calibri"/>
              </a:rPr>
              <a:t>Imrie</a:t>
            </a:r>
            <a:r>
              <a:rPr lang="en-GB" sz="2400" dirty="0" smtClean="0">
                <a:latin typeface="Arial"/>
                <a:ea typeface="Calibri"/>
              </a:rPr>
              <a:t>, R and Kumar, M (2010) </a:t>
            </a:r>
            <a:r>
              <a:rPr lang="en-GB" sz="2400" i="1" dirty="0" smtClean="0">
                <a:latin typeface="Arial"/>
                <a:ea typeface="Calibri"/>
              </a:rPr>
              <a:t>‘Shared Space and Sight Loss: Policies and Practices in English Local Authorities’</a:t>
            </a:r>
            <a:r>
              <a:rPr lang="en-GB" sz="2400" dirty="0" smtClean="0">
                <a:latin typeface="Arial"/>
                <a:ea typeface="Calibri"/>
              </a:rPr>
              <a:t>. Thomas Pilkington Trust. January 2010.</a:t>
            </a:r>
            <a:endParaRPr kumimoji="0" lang="en-GB"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006600"/>
              </a:buClr>
              <a:buSzTx/>
              <a:buFont typeface="Wingdings" pitchFamily="2" charset="2"/>
              <a:buNone/>
              <a:tabLst/>
              <a:defRPr/>
            </a:pPr>
            <a:endParaRPr kumimoji="0" lang="en-GB"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Driving tests, learners and safety</a:t>
            </a:r>
            <a:endParaRPr lang="en-US"/>
          </a:p>
        </p:txBody>
      </p:sp>
      <p:sp>
        <p:nvSpPr>
          <p:cNvPr id="19459" name="Rectangle 3"/>
          <p:cNvSpPr>
            <a:spLocks noGrp="1" noChangeArrowheads="1"/>
          </p:cNvSpPr>
          <p:nvPr>
            <p:ph type="body" idx="1"/>
          </p:nvPr>
        </p:nvSpPr>
        <p:spPr>
          <a:xfrm>
            <a:off x="179388" y="1341438"/>
            <a:ext cx="8713787" cy="5256212"/>
          </a:xfrm>
        </p:spPr>
        <p:txBody>
          <a:bodyPr/>
          <a:lstStyle/>
          <a:p>
            <a:pPr>
              <a:lnSpc>
                <a:spcPct val="90000"/>
              </a:lnSpc>
            </a:pPr>
            <a:r>
              <a:rPr lang="en-GB" sz="2000"/>
              <a:t>750,000 qualify for car driving licence each year (DfT, 2007)</a:t>
            </a:r>
          </a:p>
          <a:p>
            <a:pPr>
              <a:lnSpc>
                <a:spcPct val="90000"/>
              </a:lnSpc>
            </a:pPr>
            <a:endParaRPr lang="en-GB" sz="2000"/>
          </a:p>
          <a:p>
            <a:pPr>
              <a:lnSpc>
                <a:spcPct val="90000"/>
              </a:lnSpc>
            </a:pPr>
            <a:r>
              <a:rPr lang="en-GB" sz="2000"/>
              <a:t>Majority of people felt test did not adequately prepare driver for the road (Christmas, 2007) </a:t>
            </a:r>
          </a:p>
          <a:p>
            <a:pPr>
              <a:lnSpc>
                <a:spcPct val="90000"/>
              </a:lnSpc>
            </a:pPr>
            <a:endParaRPr lang="en-GB" sz="2000"/>
          </a:p>
          <a:p>
            <a:pPr>
              <a:lnSpc>
                <a:spcPct val="90000"/>
              </a:lnSpc>
            </a:pPr>
            <a:r>
              <a:rPr lang="en-GB" sz="2000"/>
              <a:t>Probably quite justified – first 6 months of driving over represented in accident statistics (esp. youngsters) (DfT, 2008; Emmerson, 2008)</a:t>
            </a:r>
          </a:p>
          <a:p>
            <a:pPr>
              <a:lnSpc>
                <a:spcPct val="90000"/>
              </a:lnSpc>
            </a:pPr>
            <a:endParaRPr lang="en-GB" sz="2000"/>
          </a:p>
          <a:p>
            <a:pPr>
              <a:lnSpc>
                <a:spcPct val="90000"/>
              </a:lnSpc>
            </a:pPr>
            <a:r>
              <a:rPr lang="en-GB" sz="2000"/>
              <a:t>Learner drivers have poor conceptualisation of what makes a good driver (Emmerson, 2008)</a:t>
            </a:r>
          </a:p>
          <a:p>
            <a:pPr>
              <a:lnSpc>
                <a:spcPct val="90000"/>
              </a:lnSpc>
            </a:pPr>
            <a:endParaRPr lang="en-GB" sz="2000"/>
          </a:p>
          <a:p>
            <a:pPr>
              <a:lnSpc>
                <a:spcPct val="90000"/>
              </a:lnSpc>
            </a:pPr>
            <a:r>
              <a:rPr lang="en-GB" sz="2000"/>
              <a:t>Learning really begins after the test was a view consistently held but reluctant to take formal training (Christmas, 2007) </a:t>
            </a:r>
          </a:p>
          <a:p>
            <a:pPr lvl="1">
              <a:lnSpc>
                <a:spcPct val="90000"/>
              </a:lnSpc>
            </a:pPr>
            <a:r>
              <a:rPr lang="en-GB" sz="1800"/>
              <a:t>Learning from experience</a:t>
            </a:r>
          </a:p>
          <a:p>
            <a:pPr lvl="1">
              <a:lnSpc>
                <a:spcPct val="90000"/>
              </a:lnSpc>
            </a:pPr>
            <a:r>
              <a:rPr lang="en-GB" sz="1800"/>
              <a:t>Learning from mistakes</a:t>
            </a:r>
          </a:p>
          <a:p>
            <a:pPr lvl="1">
              <a:lnSpc>
                <a:spcPct val="90000"/>
              </a:lnSpc>
            </a:pPr>
            <a:r>
              <a:rPr lang="en-GB" sz="1800"/>
              <a:t>Forming habits and learning norms</a:t>
            </a:r>
          </a:p>
          <a:p>
            <a:pPr>
              <a:lnSpc>
                <a:spcPct val="90000"/>
              </a:lnSpc>
            </a:pPr>
            <a:endParaRPr lang="en-GB" sz="2000"/>
          </a:p>
          <a:p>
            <a:pPr lvl="1">
              <a:lnSpc>
                <a:spcPct val="90000"/>
              </a:lnSpc>
            </a:pPr>
            <a:endParaRPr lang="en-GB" sz="1800"/>
          </a:p>
          <a:p>
            <a:pPr lvl="1">
              <a:lnSpc>
                <a:spcPct val="90000"/>
              </a:lnSpc>
            </a:pPr>
            <a:endParaRPr lang="en-GB" sz="1800"/>
          </a:p>
          <a:p>
            <a:pPr>
              <a:lnSpc>
                <a:spcPct val="90000"/>
              </a:lnSpc>
            </a:pPr>
            <a:endParaRPr lang="en-GB" sz="2000"/>
          </a:p>
          <a:p>
            <a:pPr lvl="1">
              <a:lnSpc>
                <a:spcPct val="90000"/>
              </a:lnSpc>
            </a:pPr>
            <a:endParaRPr lang="en-US" sz="1800"/>
          </a:p>
        </p:txBody>
      </p:sp>
      <p:sp>
        <p:nvSpPr>
          <p:cNvPr id="19460" name="Text Box 4"/>
          <p:cNvSpPr txBox="1">
            <a:spLocks noChangeArrowheads="1"/>
          </p:cNvSpPr>
          <p:nvPr/>
        </p:nvSpPr>
        <p:spPr bwMode="auto">
          <a:xfrm>
            <a:off x="2268538" y="0"/>
            <a:ext cx="4103687" cy="366713"/>
          </a:xfrm>
          <a:prstGeom prst="rect">
            <a:avLst/>
          </a:prstGeom>
          <a:solidFill>
            <a:srgbClr val="FFCC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EDUCATION</a:t>
            </a:r>
            <a:endParaRPr lang="en-US">
              <a:solidFill>
                <a:srgbClr val="000000"/>
              </a:solidFill>
              <a:latin typeface="Arial" charset="0"/>
            </a:endParaRPr>
          </a:p>
        </p:txBody>
      </p:sp>
      <p:sp>
        <p:nvSpPr>
          <p:cNvPr id="5" name="Slide Number Placeholder 4"/>
          <p:cNvSpPr>
            <a:spLocks noGrp="1"/>
          </p:cNvSpPr>
          <p:nvPr>
            <p:ph type="sldNum" sz="quarter" idx="12"/>
          </p:nvPr>
        </p:nvSpPr>
        <p:spPr/>
        <p:txBody>
          <a:bodyPr/>
          <a:lstStyle/>
          <a:p>
            <a:fld id="{6F2A6DEA-F6F3-44D4-91BD-0D61B66EFFBB}" type="slidenum">
              <a:rPr lang="en-US" smtClean="0">
                <a:solidFill>
                  <a:srgbClr val="000000"/>
                </a:solidFill>
              </a:rPr>
              <a:pPr/>
              <a:t>26</a:t>
            </a:fld>
            <a:endParaRPr lang="en-US">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a:xfrm>
            <a:off x="323850" y="1773238"/>
            <a:ext cx="6119813" cy="4895850"/>
          </a:xfrm>
        </p:spPr>
        <p:txBody>
          <a:bodyPr/>
          <a:lstStyle/>
          <a:p>
            <a:pPr>
              <a:lnSpc>
                <a:spcPct val="80000"/>
              </a:lnSpc>
            </a:pPr>
            <a:r>
              <a:rPr lang="en-GB" sz="2000"/>
              <a:t>Time for radical review of driving learning and test (DSA consultation 2008)</a:t>
            </a:r>
          </a:p>
          <a:p>
            <a:pPr>
              <a:lnSpc>
                <a:spcPct val="80000"/>
              </a:lnSpc>
            </a:pPr>
            <a:r>
              <a:rPr lang="en-GB" sz="2000"/>
              <a:t>Test requires no formal learning and hasn’t been radically changes since being introduced in 1935</a:t>
            </a:r>
          </a:p>
          <a:p>
            <a:pPr>
              <a:lnSpc>
                <a:spcPct val="80000"/>
              </a:lnSpc>
            </a:pPr>
            <a:endParaRPr lang="en-GB" sz="2000"/>
          </a:p>
          <a:p>
            <a:pPr>
              <a:lnSpc>
                <a:spcPct val="80000"/>
              </a:lnSpc>
            </a:pPr>
            <a:r>
              <a:rPr lang="en-GB" sz="2000"/>
              <a:t>DSA propose</a:t>
            </a:r>
          </a:p>
          <a:p>
            <a:pPr lvl="1">
              <a:lnSpc>
                <a:spcPct val="80000"/>
              </a:lnSpc>
            </a:pPr>
            <a:r>
              <a:rPr lang="en-GB" sz="1800"/>
              <a:t>Lifelong learning</a:t>
            </a:r>
          </a:p>
          <a:p>
            <a:pPr lvl="1">
              <a:lnSpc>
                <a:spcPct val="80000"/>
              </a:lnSpc>
            </a:pPr>
            <a:r>
              <a:rPr lang="en-GB" sz="1800"/>
              <a:t>Improving ecological validity</a:t>
            </a:r>
          </a:p>
          <a:p>
            <a:pPr lvl="1">
              <a:lnSpc>
                <a:spcPct val="80000"/>
              </a:lnSpc>
            </a:pPr>
            <a:r>
              <a:rPr lang="en-GB" sz="1800"/>
              <a:t>Cover social aspects of the road</a:t>
            </a:r>
          </a:p>
          <a:p>
            <a:pPr lvl="1">
              <a:lnSpc>
                <a:spcPct val="80000"/>
              </a:lnSpc>
            </a:pPr>
            <a:r>
              <a:rPr lang="en-GB" sz="1800"/>
              <a:t>Formalise learning arrangements</a:t>
            </a:r>
          </a:p>
          <a:p>
            <a:pPr lvl="1">
              <a:lnSpc>
                <a:spcPct val="80000"/>
              </a:lnSpc>
            </a:pPr>
            <a:r>
              <a:rPr lang="en-GB" sz="1800"/>
              <a:t>Group based learning</a:t>
            </a:r>
          </a:p>
          <a:p>
            <a:pPr lvl="2">
              <a:lnSpc>
                <a:spcPct val="80000"/>
              </a:lnSpc>
            </a:pPr>
            <a:r>
              <a:rPr lang="en-GB" sz="1700"/>
              <a:t>Implementation intentions work in localised conditions (Elliott and Armitage, 2006)</a:t>
            </a:r>
          </a:p>
          <a:p>
            <a:pPr lvl="2">
              <a:lnSpc>
                <a:spcPct val="80000"/>
              </a:lnSpc>
            </a:pPr>
            <a:r>
              <a:rPr lang="en-GB" sz="1700"/>
              <a:t>Thames Valley Speed Course – some effect on change in attitude and behaviour especially on 30mph residential roads, but not motorways (McKenna and Poulter, 2008)</a:t>
            </a:r>
          </a:p>
          <a:p>
            <a:pPr lvl="2">
              <a:lnSpc>
                <a:spcPct val="80000"/>
              </a:lnSpc>
            </a:pPr>
            <a:endParaRPr lang="en-GB" sz="1800"/>
          </a:p>
          <a:p>
            <a:pPr>
              <a:lnSpc>
                <a:spcPct val="80000"/>
              </a:lnSpc>
            </a:pPr>
            <a:endParaRPr lang="en-US" sz="2000"/>
          </a:p>
        </p:txBody>
      </p:sp>
      <p:sp>
        <p:nvSpPr>
          <p:cNvPr id="31748" name="Rectangle 4"/>
          <p:cNvSpPr>
            <a:spLocks noChangeArrowheads="1"/>
          </p:cNvSpPr>
          <p:nvPr/>
        </p:nvSpPr>
        <p:spPr bwMode="auto">
          <a:xfrm>
            <a:off x="703263" y="228600"/>
            <a:ext cx="7772400" cy="1143000"/>
          </a:xfrm>
          <a:prstGeom prst="rect">
            <a:avLst/>
          </a:prstGeom>
          <a:noFill/>
          <a:ln w="9525">
            <a:noFill/>
            <a:miter lim="800000"/>
            <a:headEnd/>
            <a:tailEnd/>
          </a:ln>
          <a:effectLst/>
        </p:spPr>
        <p:txBody>
          <a:bodyPr anchor="ctr"/>
          <a:lstStyle/>
          <a:p>
            <a:pPr algn="ctr" fontAlgn="base">
              <a:spcBef>
                <a:spcPct val="0"/>
              </a:spcBef>
              <a:spcAft>
                <a:spcPct val="0"/>
              </a:spcAft>
            </a:pPr>
            <a:r>
              <a:rPr lang="en-GB" sz="4000">
                <a:solidFill>
                  <a:srgbClr val="006600"/>
                </a:solidFill>
              </a:rPr>
              <a:t>Driving tests, learners and safety</a:t>
            </a:r>
            <a:endParaRPr lang="en-US" sz="4000">
              <a:solidFill>
                <a:srgbClr val="006600"/>
              </a:solidFill>
            </a:endParaRPr>
          </a:p>
        </p:txBody>
      </p:sp>
      <p:sp>
        <p:nvSpPr>
          <p:cNvPr id="31749" name="Text Box 5"/>
          <p:cNvSpPr txBox="1">
            <a:spLocks noChangeArrowheads="1"/>
          </p:cNvSpPr>
          <p:nvPr/>
        </p:nvSpPr>
        <p:spPr bwMode="auto">
          <a:xfrm>
            <a:off x="2268538" y="0"/>
            <a:ext cx="4103687" cy="366713"/>
          </a:xfrm>
          <a:prstGeom prst="rect">
            <a:avLst/>
          </a:prstGeom>
          <a:solidFill>
            <a:srgbClr val="FFCC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EDUCATION</a:t>
            </a:r>
            <a:endParaRPr lang="en-US">
              <a:solidFill>
                <a:srgbClr val="000000"/>
              </a:solidFill>
              <a:latin typeface="Arial" charset="0"/>
            </a:endParaRPr>
          </a:p>
        </p:txBody>
      </p:sp>
      <p:pic>
        <p:nvPicPr>
          <p:cNvPr id="31750" name="Picture 6"/>
          <p:cNvPicPr>
            <a:picLocks noChangeAspect="1" noChangeArrowheads="1"/>
          </p:cNvPicPr>
          <p:nvPr/>
        </p:nvPicPr>
        <p:blipFill>
          <a:blip r:embed="rId2" cstate="print"/>
          <a:srcRect/>
          <a:stretch>
            <a:fillRect/>
          </a:stretch>
        </p:blipFill>
        <p:spPr bwMode="auto">
          <a:xfrm>
            <a:off x="6443663" y="1989138"/>
            <a:ext cx="2438400" cy="352901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F2A6DEA-F6F3-44D4-91BD-0D61B66EFFBB}" type="slidenum">
              <a:rPr lang="en-US" smtClean="0">
                <a:solidFill>
                  <a:srgbClr val="000000"/>
                </a:solidFill>
              </a:rPr>
              <a:pPr/>
              <a:t>27</a:t>
            </a:fld>
            <a:endParaRPr lang="en-US">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a:p>
        </p:txBody>
      </p:sp>
      <p:sp>
        <p:nvSpPr>
          <p:cNvPr id="147459" name="Rectangle 3"/>
          <p:cNvSpPr>
            <a:spLocks noGrp="1" noChangeArrowheads="1"/>
          </p:cNvSpPr>
          <p:nvPr>
            <p:ph type="body" idx="1"/>
          </p:nvPr>
        </p:nvSpPr>
        <p:spPr/>
        <p:txBody>
          <a:bodyPr/>
          <a:lstStyle/>
          <a:p>
            <a:endParaRPr lang="en-GB"/>
          </a:p>
          <a:p>
            <a:endParaRPr lang="en-GB"/>
          </a:p>
          <a:p>
            <a:endParaRPr lang="en-US"/>
          </a:p>
        </p:txBody>
      </p:sp>
      <p:pic>
        <p:nvPicPr>
          <p:cNvPr id="147460" name="Picture 4" descr="item_06"/>
          <p:cNvPicPr>
            <a:picLocks noChangeAspect="1" noChangeArrowheads="1"/>
          </p:cNvPicPr>
          <p:nvPr/>
        </p:nvPicPr>
        <p:blipFill>
          <a:blip r:embed="rId2" cstate="print"/>
          <a:srcRect/>
          <a:stretch>
            <a:fillRect/>
          </a:stretch>
        </p:blipFill>
        <p:spPr bwMode="auto">
          <a:xfrm>
            <a:off x="611188" y="3716338"/>
            <a:ext cx="4032250" cy="2679700"/>
          </a:xfrm>
          <a:prstGeom prst="rect">
            <a:avLst/>
          </a:prstGeom>
          <a:noFill/>
        </p:spPr>
      </p:pic>
      <p:pic>
        <p:nvPicPr>
          <p:cNvPr id="147462" name="Picture 6" descr="100_1418"/>
          <p:cNvPicPr>
            <a:picLocks noChangeAspect="1" noChangeArrowheads="1"/>
          </p:cNvPicPr>
          <p:nvPr/>
        </p:nvPicPr>
        <p:blipFill>
          <a:blip r:embed="rId3" cstate="print"/>
          <a:srcRect/>
          <a:stretch>
            <a:fillRect/>
          </a:stretch>
        </p:blipFill>
        <p:spPr bwMode="auto">
          <a:xfrm>
            <a:off x="4572000" y="1125538"/>
            <a:ext cx="4572000" cy="1943100"/>
          </a:xfrm>
          <a:prstGeom prst="rect">
            <a:avLst/>
          </a:prstGeom>
          <a:noFill/>
        </p:spPr>
      </p:pic>
      <p:pic>
        <p:nvPicPr>
          <p:cNvPr id="147463" name="Picture 7" descr="mobile%20stickers"/>
          <p:cNvPicPr>
            <a:picLocks noChangeAspect="1" noChangeArrowheads="1"/>
          </p:cNvPicPr>
          <p:nvPr/>
        </p:nvPicPr>
        <p:blipFill>
          <a:blip r:embed="rId4" cstate="print"/>
          <a:srcRect/>
          <a:stretch>
            <a:fillRect/>
          </a:stretch>
        </p:blipFill>
        <p:spPr bwMode="auto">
          <a:xfrm>
            <a:off x="250825" y="2349500"/>
            <a:ext cx="2381250" cy="1581150"/>
          </a:xfrm>
          <a:prstGeom prst="rect">
            <a:avLst/>
          </a:prstGeom>
          <a:noFill/>
        </p:spPr>
      </p:pic>
      <p:pic>
        <p:nvPicPr>
          <p:cNvPr id="147464" name="Picture 8" descr="RY1"/>
          <p:cNvPicPr>
            <a:picLocks noChangeAspect="1" noChangeArrowheads="1"/>
          </p:cNvPicPr>
          <p:nvPr/>
        </p:nvPicPr>
        <p:blipFill>
          <a:blip r:embed="rId5" cstate="print"/>
          <a:srcRect/>
          <a:stretch>
            <a:fillRect/>
          </a:stretch>
        </p:blipFill>
        <p:spPr bwMode="auto">
          <a:xfrm>
            <a:off x="250825" y="4005263"/>
            <a:ext cx="2381250" cy="1590675"/>
          </a:xfrm>
          <a:prstGeom prst="rect">
            <a:avLst/>
          </a:prstGeom>
          <a:noFill/>
        </p:spPr>
      </p:pic>
      <p:pic>
        <p:nvPicPr>
          <p:cNvPr id="147466" name="Picture 10" descr="LGMGroup2sm"/>
          <p:cNvPicPr>
            <a:picLocks noChangeAspect="1" noChangeArrowheads="1"/>
          </p:cNvPicPr>
          <p:nvPr/>
        </p:nvPicPr>
        <p:blipFill>
          <a:blip r:embed="rId6" cstate="print"/>
          <a:srcRect/>
          <a:stretch>
            <a:fillRect/>
          </a:stretch>
        </p:blipFill>
        <p:spPr bwMode="auto">
          <a:xfrm>
            <a:off x="2771775" y="3573463"/>
            <a:ext cx="3838575" cy="2994025"/>
          </a:xfrm>
          <a:prstGeom prst="rect">
            <a:avLst/>
          </a:prstGeom>
          <a:noFill/>
        </p:spPr>
      </p:pic>
      <p:pic>
        <p:nvPicPr>
          <p:cNvPr id="147467" name="Picture 11" descr="lgm%20wristbands"/>
          <p:cNvPicPr>
            <a:picLocks noChangeAspect="1" noChangeArrowheads="1"/>
          </p:cNvPicPr>
          <p:nvPr/>
        </p:nvPicPr>
        <p:blipFill>
          <a:blip r:embed="rId7" cstate="print"/>
          <a:srcRect/>
          <a:stretch>
            <a:fillRect/>
          </a:stretch>
        </p:blipFill>
        <p:spPr bwMode="auto">
          <a:xfrm>
            <a:off x="2555875" y="1628775"/>
            <a:ext cx="2381250" cy="1733550"/>
          </a:xfrm>
          <a:prstGeom prst="rect">
            <a:avLst/>
          </a:prstGeom>
          <a:noFill/>
        </p:spPr>
      </p:pic>
      <p:pic>
        <p:nvPicPr>
          <p:cNvPr id="147469" name="Picture 13" descr="JKJR_Helmet_Eng"/>
          <p:cNvPicPr>
            <a:picLocks noChangeAspect="1" noChangeArrowheads="1"/>
          </p:cNvPicPr>
          <p:nvPr/>
        </p:nvPicPr>
        <p:blipFill>
          <a:blip r:embed="rId8" cstate="print"/>
          <a:srcRect/>
          <a:stretch>
            <a:fillRect/>
          </a:stretch>
        </p:blipFill>
        <p:spPr bwMode="auto">
          <a:xfrm>
            <a:off x="6286500" y="2819400"/>
            <a:ext cx="2857500" cy="4038600"/>
          </a:xfrm>
          <a:prstGeom prst="rect">
            <a:avLst/>
          </a:prstGeom>
          <a:noFill/>
        </p:spPr>
      </p:pic>
      <p:pic>
        <p:nvPicPr>
          <p:cNvPr id="147471" name="Picture 15" descr="campaign-banner"/>
          <p:cNvPicPr>
            <a:picLocks noChangeAspect="1" noChangeArrowheads="1"/>
          </p:cNvPicPr>
          <p:nvPr/>
        </p:nvPicPr>
        <p:blipFill>
          <a:blip r:embed="rId9" cstate="print"/>
          <a:srcRect/>
          <a:stretch>
            <a:fillRect/>
          </a:stretch>
        </p:blipFill>
        <p:spPr bwMode="auto">
          <a:xfrm>
            <a:off x="179388" y="5300663"/>
            <a:ext cx="5048250" cy="2857500"/>
          </a:xfrm>
          <a:prstGeom prst="rect">
            <a:avLst/>
          </a:prstGeom>
          <a:noFill/>
        </p:spPr>
      </p:pic>
      <p:sp>
        <p:nvSpPr>
          <p:cNvPr id="147472" name="Text Box 16"/>
          <p:cNvSpPr txBox="1">
            <a:spLocks noChangeArrowheads="1"/>
          </p:cNvSpPr>
          <p:nvPr/>
        </p:nvSpPr>
        <p:spPr bwMode="auto">
          <a:xfrm>
            <a:off x="2268538" y="188913"/>
            <a:ext cx="4103687" cy="366712"/>
          </a:xfrm>
          <a:prstGeom prst="rect">
            <a:avLst/>
          </a:prstGeom>
          <a:solidFill>
            <a:srgbClr val="FFCC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EDUCATION</a:t>
            </a:r>
            <a:endParaRPr lang="en-US">
              <a:solidFill>
                <a:srgbClr val="000000"/>
              </a:solidFill>
              <a:latin typeface="Arial" charset="0"/>
            </a:endParaRPr>
          </a:p>
        </p:txBody>
      </p:sp>
      <p:pic>
        <p:nvPicPr>
          <p:cNvPr id="147474" name="Picture 18" descr="homepage-banner"/>
          <p:cNvPicPr>
            <a:picLocks noChangeAspect="1" noChangeArrowheads="1"/>
          </p:cNvPicPr>
          <p:nvPr/>
        </p:nvPicPr>
        <p:blipFill>
          <a:blip r:embed="rId10" cstate="print"/>
          <a:srcRect/>
          <a:stretch>
            <a:fillRect/>
          </a:stretch>
        </p:blipFill>
        <p:spPr bwMode="auto">
          <a:xfrm>
            <a:off x="250825" y="333375"/>
            <a:ext cx="3457575" cy="1957388"/>
          </a:xfrm>
          <a:prstGeom prst="rect">
            <a:avLst/>
          </a:prstGeom>
          <a:noFill/>
        </p:spPr>
      </p:pic>
      <p:sp>
        <p:nvSpPr>
          <p:cNvPr id="14" name="Slide Number Placeholder 13"/>
          <p:cNvSpPr>
            <a:spLocks noGrp="1"/>
          </p:cNvSpPr>
          <p:nvPr>
            <p:ph type="sldNum" sz="quarter" idx="12"/>
          </p:nvPr>
        </p:nvSpPr>
        <p:spPr/>
        <p:txBody>
          <a:bodyPr/>
          <a:lstStyle/>
          <a:p>
            <a:fld id="{6F2A6DEA-F6F3-44D4-91BD-0D61B66EFFBB}" type="slidenum">
              <a:rPr lang="en-US" smtClean="0">
                <a:solidFill>
                  <a:srgbClr val="000000"/>
                </a:solidFill>
              </a:rPr>
              <a:pPr/>
              <a:t>28</a:t>
            </a:fld>
            <a:endParaRPr lang="en-US">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a:p>
        </p:txBody>
      </p:sp>
      <p:sp>
        <p:nvSpPr>
          <p:cNvPr id="148483" name="Rectangle 3"/>
          <p:cNvSpPr>
            <a:spLocks noGrp="1" noChangeArrowheads="1"/>
          </p:cNvSpPr>
          <p:nvPr>
            <p:ph type="body" idx="1"/>
          </p:nvPr>
        </p:nvSpPr>
        <p:spPr/>
        <p:txBody>
          <a:bodyPr/>
          <a:lstStyle/>
          <a:p>
            <a:endParaRPr lang="en-GB"/>
          </a:p>
          <a:p>
            <a:endParaRPr lang="en-GB"/>
          </a:p>
          <a:p>
            <a:endParaRPr lang="en-US"/>
          </a:p>
        </p:txBody>
      </p:sp>
      <p:pic>
        <p:nvPicPr>
          <p:cNvPr id="148486" name="Picture 6" descr="poster_web"/>
          <p:cNvPicPr>
            <a:picLocks noChangeAspect="1" noChangeArrowheads="1"/>
          </p:cNvPicPr>
          <p:nvPr/>
        </p:nvPicPr>
        <p:blipFill>
          <a:blip r:embed="rId2" cstate="print"/>
          <a:srcRect/>
          <a:stretch>
            <a:fillRect/>
          </a:stretch>
        </p:blipFill>
        <p:spPr bwMode="auto">
          <a:xfrm>
            <a:off x="179388" y="4248150"/>
            <a:ext cx="1666875" cy="2609850"/>
          </a:xfrm>
          <a:prstGeom prst="rect">
            <a:avLst/>
          </a:prstGeom>
          <a:noFill/>
        </p:spPr>
      </p:pic>
      <p:pic>
        <p:nvPicPr>
          <p:cNvPr id="148488" name="Picture 8" descr="100_1608"/>
          <p:cNvPicPr>
            <a:picLocks noChangeAspect="1" noChangeArrowheads="1"/>
          </p:cNvPicPr>
          <p:nvPr/>
        </p:nvPicPr>
        <p:blipFill>
          <a:blip r:embed="rId3" cstate="print"/>
          <a:srcRect/>
          <a:stretch>
            <a:fillRect/>
          </a:stretch>
        </p:blipFill>
        <p:spPr bwMode="auto">
          <a:xfrm>
            <a:off x="2124075" y="5373688"/>
            <a:ext cx="1666875" cy="1247775"/>
          </a:xfrm>
          <a:prstGeom prst="rect">
            <a:avLst/>
          </a:prstGeom>
          <a:noFill/>
        </p:spPr>
      </p:pic>
      <p:pic>
        <p:nvPicPr>
          <p:cNvPr id="148489" name="Picture 9" descr="salman%20&amp;%20Friends%20display%20006"/>
          <p:cNvPicPr>
            <a:picLocks noChangeAspect="1" noChangeArrowheads="1"/>
          </p:cNvPicPr>
          <p:nvPr/>
        </p:nvPicPr>
        <p:blipFill>
          <a:blip r:embed="rId4" cstate="print"/>
          <a:srcRect/>
          <a:stretch>
            <a:fillRect/>
          </a:stretch>
        </p:blipFill>
        <p:spPr bwMode="auto">
          <a:xfrm>
            <a:off x="323850" y="2276475"/>
            <a:ext cx="1666875" cy="2219325"/>
          </a:xfrm>
          <a:prstGeom prst="rect">
            <a:avLst/>
          </a:prstGeom>
          <a:noFill/>
        </p:spPr>
      </p:pic>
      <p:pic>
        <p:nvPicPr>
          <p:cNvPr id="148491" name="Picture 11" descr="03"/>
          <p:cNvPicPr>
            <a:picLocks noChangeAspect="1" noChangeArrowheads="1"/>
          </p:cNvPicPr>
          <p:nvPr/>
        </p:nvPicPr>
        <p:blipFill>
          <a:blip r:embed="rId5" cstate="print"/>
          <a:srcRect/>
          <a:stretch>
            <a:fillRect/>
          </a:stretch>
        </p:blipFill>
        <p:spPr bwMode="auto">
          <a:xfrm>
            <a:off x="5580063" y="1989138"/>
            <a:ext cx="3078162" cy="1731962"/>
          </a:xfrm>
          <a:prstGeom prst="rect">
            <a:avLst/>
          </a:prstGeom>
          <a:noFill/>
        </p:spPr>
      </p:pic>
      <p:pic>
        <p:nvPicPr>
          <p:cNvPr id="148493" name="Picture 13" descr="ctcLogo"/>
          <p:cNvPicPr>
            <a:picLocks noChangeAspect="1" noChangeArrowheads="1"/>
          </p:cNvPicPr>
          <p:nvPr/>
        </p:nvPicPr>
        <p:blipFill>
          <a:blip r:embed="rId6" cstate="print"/>
          <a:srcRect/>
          <a:stretch>
            <a:fillRect/>
          </a:stretch>
        </p:blipFill>
        <p:spPr bwMode="auto">
          <a:xfrm>
            <a:off x="7019925" y="4437063"/>
            <a:ext cx="1905000" cy="2200275"/>
          </a:xfrm>
          <a:prstGeom prst="rect">
            <a:avLst/>
          </a:prstGeom>
          <a:noFill/>
        </p:spPr>
      </p:pic>
      <p:pic>
        <p:nvPicPr>
          <p:cNvPr id="148496" name="Picture 16" descr="lollipop">
            <a:hlinkClick r:id="rId7"/>
          </p:cNvPr>
          <p:cNvPicPr>
            <a:picLocks noChangeAspect="1" noChangeArrowheads="1"/>
          </p:cNvPicPr>
          <p:nvPr/>
        </p:nvPicPr>
        <p:blipFill>
          <a:blip r:embed="rId8" cstate="print"/>
          <a:srcRect/>
          <a:stretch>
            <a:fillRect/>
          </a:stretch>
        </p:blipFill>
        <p:spPr bwMode="auto">
          <a:xfrm>
            <a:off x="3924300" y="1557338"/>
            <a:ext cx="1285875" cy="1285875"/>
          </a:xfrm>
          <a:prstGeom prst="rect">
            <a:avLst/>
          </a:prstGeom>
          <a:noFill/>
        </p:spPr>
      </p:pic>
      <p:pic>
        <p:nvPicPr>
          <p:cNvPr id="148498" name="Picture 18" descr="policy_road_safety_education"/>
          <p:cNvPicPr>
            <a:picLocks noChangeAspect="1" noChangeArrowheads="1"/>
          </p:cNvPicPr>
          <p:nvPr/>
        </p:nvPicPr>
        <p:blipFill>
          <a:blip r:embed="rId9" cstate="print"/>
          <a:srcRect/>
          <a:stretch>
            <a:fillRect/>
          </a:stretch>
        </p:blipFill>
        <p:spPr bwMode="auto">
          <a:xfrm>
            <a:off x="4140200" y="3141663"/>
            <a:ext cx="2857500" cy="3429000"/>
          </a:xfrm>
          <a:prstGeom prst="rect">
            <a:avLst/>
          </a:prstGeom>
          <a:noFill/>
        </p:spPr>
      </p:pic>
      <p:pic>
        <p:nvPicPr>
          <p:cNvPr id="148500" name="Picture 20" descr="ADIlogo%201"/>
          <p:cNvPicPr>
            <a:picLocks noChangeAspect="1" noChangeArrowheads="1"/>
          </p:cNvPicPr>
          <p:nvPr/>
        </p:nvPicPr>
        <p:blipFill>
          <a:blip r:embed="rId10" cstate="print"/>
          <a:srcRect/>
          <a:stretch>
            <a:fillRect/>
          </a:stretch>
        </p:blipFill>
        <p:spPr bwMode="auto">
          <a:xfrm>
            <a:off x="2195513" y="2492375"/>
            <a:ext cx="2205037" cy="2195513"/>
          </a:xfrm>
          <a:prstGeom prst="rect">
            <a:avLst/>
          </a:prstGeom>
          <a:noFill/>
        </p:spPr>
      </p:pic>
      <p:sp>
        <p:nvSpPr>
          <p:cNvPr id="148501" name="Text Box 21"/>
          <p:cNvSpPr txBox="1">
            <a:spLocks noChangeArrowheads="1"/>
          </p:cNvSpPr>
          <p:nvPr/>
        </p:nvSpPr>
        <p:spPr bwMode="auto">
          <a:xfrm>
            <a:off x="2268538" y="188913"/>
            <a:ext cx="4103687" cy="366712"/>
          </a:xfrm>
          <a:prstGeom prst="rect">
            <a:avLst/>
          </a:prstGeom>
          <a:solidFill>
            <a:srgbClr val="FFCC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EDUCATION</a:t>
            </a:r>
            <a:endParaRPr lang="en-US">
              <a:solidFill>
                <a:srgbClr val="000000"/>
              </a:solidFill>
              <a:latin typeface="Arial" charset="0"/>
            </a:endParaRPr>
          </a:p>
        </p:txBody>
      </p:sp>
      <p:sp>
        <p:nvSpPr>
          <p:cNvPr id="13" name="Slide Number Placeholder 12"/>
          <p:cNvSpPr>
            <a:spLocks noGrp="1"/>
          </p:cNvSpPr>
          <p:nvPr>
            <p:ph type="sldNum" sz="quarter" idx="12"/>
          </p:nvPr>
        </p:nvSpPr>
        <p:spPr/>
        <p:txBody>
          <a:bodyPr/>
          <a:lstStyle/>
          <a:p>
            <a:fld id="{6F2A6DEA-F6F3-44D4-91BD-0D61B66EFFBB}" type="slidenum">
              <a:rPr lang="en-US" smtClean="0">
                <a:solidFill>
                  <a:srgbClr val="000000"/>
                </a:solidFill>
              </a:rPr>
              <a:pPr/>
              <a:t>29</a:t>
            </a:fld>
            <a:endParaRPr 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dirty="0" smtClean="0"/>
              <a:t>Road casualty causation</a:t>
            </a:r>
            <a:endParaRPr lang="en-US" dirty="0"/>
          </a:p>
        </p:txBody>
      </p:sp>
      <p:sp>
        <p:nvSpPr>
          <p:cNvPr id="31747" name="Rectangle 3"/>
          <p:cNvSpPr>
            <a:spLocks noGrp="1" noChangeArrowheads="1"/>
          </p:cNvSpPr>
          <p:nvPr>
            <p:ph type="body" idx="1"/>
          </p:nvPr>
        </p:nvSpPr>
        <p:spPr>
          <a:xfrm>
            <a:off x="0" y="1557338"/>
            <a:ext cx="2339975" cy="4967287"/>
          </a:xfrm>
        </p:spPr>
        <p:txBody>
          <a:bodyPr/>
          <a:lstStyle/>
          <a:p>
            <a:pPr>
              <a:lnSpc>
                <a:spcPct val="80000"/>
              </a:lnSpc>
            </a:pPr>
            <a:endParaRPr lang="en-GB" sz="1800" dirty="0"/>
          </a:p>
          <a:p>
            <a:pPr>
              <a:lnSpc>
                <a:spcPct val="80000"/>
              </a:lnSpc>
              <a:buFont typeface="Wingdings" pitchFamily="2" charset="2"/>
              <a:buNone/>
            </a:pPr>
            <a:endParaRPr lang="en-GB" sz="1800" dirty="0"/>
          </a:p>
          <a:p>
            <a:pPr>
              <a:lnSpc>
                <a:spcPct val="80000"/>
              </a:lnSpc>
              <a:buFont typeface="Wingdings" pitchFamily="2" charset="2"/>
              <a:buNone/>
            </a:pPr>
            <a:endParaRPr lang="en-GB" sz="1800" dirty="0" smtClean="0"/>
          </a:p>
          <a:p>
            <a:pPr>
              <a:lnSpc>
                <a:spcPct val="80000"/>
              </a:lnSpc>
              <a:buFont typeface="Wingdings" pitchFamily="2" charset="2"/>
              <a:buNone/>
            </a:pPr>
            <a:endParaRPr lang="en-GB" sz="1800" dirty="0"/>
          </a:p>
          <a:p>
            <a:pPr>
              <a:lnSpc>
                <a:spcPct val="80000"/>
              </a:lnSpc>
            </a:pPr>
            <a:r>
              <a:rPr lang="en-GB" sz="1800" dirty="0"/>
              <a:t>Skill</a:t>
            </a:r>
          </a:p>
          <a:p>
            <a:pPr lvl="1">
              <a:lnSpc>
                <a:spcPct val="80000"/>
              </a:lnSpc>
            </a:pPr>
            <a:r>
              <a:rPr lang="en-GB" sz="1600" dirty="0"/>
              <a:t>Experience and development</a:t>
            </a:r>
          </a:p>
          <a:p>
            <a:pPr lvl="1">
              <a:lnSpc>
                <a:spcPct val="80000"/>
              </a:lnSpc>
            </a:pPr>
            <a:r>
              <a:rPr lang="en-GB" sz="1600" dirty="0"/>
              <a:t>Training</a:t>
            </a:r>
          </a:p>
          <a:p>
            <a:pPr>
              <a:lnSpc>
                <a:spcPct val="80000"/>
              </a:lnSpc>
            </a:pPr>
            <a:r>
              <a:rPr lang="en-GB" sz="1800" dirty="0"/>
              <a:t>Attitude</a:t>
            </a:r>
          </a:p>
          <a:p>
            <a:pPr lvl="1">
              <a:lnSpc>
                <a:spcPct val="80000"/>
              </a:lnSpc>
            </a:pPr>
            <a:endParaRPr lang="en-GB" sz="1600" dirty="0"/>
          </a:p>
          <a:p>
            <a:pPr lvl="1">
              <a:lnSpc>
                <a:spcPct val="80000"/>
              </a:lnSpc>
            </a:pPr>
            <a:r>
              <a:rPr lang="en-GB" sz="1600" dirty="0"/>
              <a:t>Norms and peer pressure</a:t>
            </a:r>
          </a:p>
          <a:p>
            <a:pPr lvl="1">
              <a:lnSpc>
                <a:spcPct val="80000"/>
              </a:lnSpc>
            </a:pPr>
            <a:r>
              <a:rPr lang="en-GB" sz="1600" dirty="0"/>
              <a:t>Education, </a:t>
            </a:r>
            <a:r>
              <a:rPr lang="en-GB" sz="1600" dirty="0" smtClean="0"/>
              <a:t>enforcement</a:t>
            </a:r>
          </a:p>
          <a:p>
            <a:pPr lvl="1">
              <a:lnSpc>
                <a:spcPct val="80000"/>
              </a:lnSpc>
            </a:pPr>
            <a:endParaRPr lang="en-GB" sz="1600" dirty="0"/>
          </a:p>
          <a:p>
            <a:pPr lvl="1">
              <a:lnSpc>
                <a:spcPct val="80000"/>
              </a:lnSpc>
            </a:pPr>
            <a:endParaRPr lang="en-GB" sz="1600" dirty="0"/>
          </a:p>
          <a:p>
            <a:pPr>
              <a:lnSpc>
                <a:spcPct val="80000"/>
              </a:lnSpc>
              <a:buFont typeface="Wingdings" pitchFamily="2" charset="2"/>
              <a:buNone/>
            </a:pPr>
            <a:endParaRPr lang="en-GB" sz="1800" dirty="0"/>
          </a:p>
          <a:p>
            <a:pPr>
              <a:lnSpc>
                <a:spcPct val="80000"/>
              </a:lnSpc>
            </a:pPr>
            <a:r>
              <a:rPr lang="en-GB" sz="1800" dirty="0" smtClean="0"/>
              <a:t>Infrastructure</a:t>
            </a:r>
            <a:endParaRPr lang="en-GB" sz="1800" dirty="0"/>
          </a:p>
          <a:p>
            <a:pPr lvl="1">
              <a:lnSpc>
                <a:spcPct val="80000"/>
              </a:lnSpc>
            </a:pPr>
            <a:r>
              <a:rPr lang="en-GB" sz="1600" dirty="0"/>
              <a:t>Engineering</a:t>
            </a:r>
            <a:endParaRPr lang="en-US" sz="1600" dirty="0"/>
          </a:p>
        </p:txBody>
      </p:sp>
      <p:sp>
        <p:nvSpPr>
          <p:cNvPr id="31749" name="Rectangle 5"/>
          <p:cNvSpPr>
            <a:spLocks noChangeArrowheads="1"/>
          </p:cNvSpPr>
          <p:nvPr/>
        </p:nvSpPr>
        <p:spPr bwMode="auto">
          <a:xfrm>
            <a:off x="0" y="5157192"/>
            <a:ext cx="3296736" cy="369332"/>
          </a:xfrm>
          <a:prstGeom prst="rect">
            <a:avLst/>
          </a:prstGeom>
          <a:solidFill>
            <a:srgbClr val="CC99FF"/>
          </a:solidFill>
          <a:ln w="9525">
            <a:noFill/>
            <a:miter lim="800000"/>
            <a:headEnd/>
            <a:tailEnd/>
          </a:ln>
          <a:effectLst/>
        </p:spPr>
        <p:txBody>
          <a:bodyPr wrap="none">
            <a:spAutoFit/>
          </a:bodyPr>
          <a:lstStyle/>
          <a:p>
            <a:pPr fontAlgn="base">
              <a:spcBef>
                <a:spcPct val="0"/>
              </a:spcBef>
              <a:spcAft>
                <a:spcPct val="0"/>
              </a:spcAft>
            </a:pPr>
            <a:r>
              <a:rPr lang="en-GB" dirty="0">
                <a:solidFill>
                  <a:srgbClr val="000000"/>
                </a:solidFill>
                <a:latin typeface="Arial" charset="0"/>
              </a:rPr>
              <a:t>ROAD </a:t>
            </a:r>
            <a:r>
              <a:rPr lang="en-GB" dirty="0" smtClean="0">
                <a:solidFill>
                  <a:srgbClr val="000000"/>
                </a:solidFill>
                <a:latin typeface="Arial" charset="0"/>
              </a:rPr>
              <a:t>ENVIRONMENT (23%)</a:t>
            </a:r>
            <a:endParaRPr lang="en-US" dirty="0">
              <a:solidFill>
                <a:srgbClr val="000000"/>
              </a:solidFill>
              <a:latin typeface="Arial" charset="0"/>
            </a:endParaRPr>
          </a:p>
        </p:txBody>
      </p:sp>
      <p:sp>
        <p:nvSpPr>
          <p:cNvPr id="31750" name="Text Box 6"/>
          <p:cNvSpPr txBox="1">
            <a:spLocks noChangeArrowheads="1"/>
          </p:cNvSpPr>
          <p:nvPr/>
        </p:nvSpPr>
        <p:spPr bwMode="auto">
          <a:xfrm>
            <a:off x="0" y="3643314"/>
            <a:ext cx="2700338" cy="366712"/>
          </a:xfrm>
          <a:prstGeom prst="rect">
            <a:avLst/>
          </a:prstGeom>
          <a:solidFill>
            <a:srgbClr val="FF00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ATTITUDES</a:t>
            </a:r>
            <a:endParaRPr lang="en-US">
              <a:solidFill>
                <a:srgbClr val="000000"/>
              </a:solidFill>
              <a:latin typeface="Arial" charset="0"/>
            </a:endParaRPr>
          </a:p>
        </p:txBody>
      </p:sp>
      <p:sp>
        <p:nvSpPr>
          <p:cNvPr id="31751" name="Text Box 7"/>
          <p:cNvSpPr txBox="1">
            <a:spLocks noChangeArrowheads="1"/>
          </p:cNvSpPr>
          <p:nvPr/>
        </p:nvSpPr>
        <p:spPr bwMode="auto">
          <a:xfrm>
            <a:off x="0" y="2571744"/>
            <a:ext cx="2700338" cy="366713"/>
          </a:xfrm>
          <a:prstGeom prst="rect">
            <a:avLst/>
          </a:prstGeom>
          <a:solidFill>
            <a:srgbClr val="00FF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SKILLS</a:t>
            </a:r>
            <a:endParaRPr lang="en-US">
              <a:solidFill>
                <a:srgbClr val="000000"/>
              </a:solidFill>
              <a:latin typeface="Arial" charset="0"/>
            </a:endParaRPr>
          </a:p>
        </p:txBody>
      </p:sp>
      <p:pic>
        <p:nvPicPr>
          <p:cNvPr id="31752" name="Picture 8"/>
          <p:cNvPicPr>
            <a:picLocks noChangeAspect="1" noChangeArrowheads="1"/>
          </p:cNvPicPr>
          <p:nvPr/>
        </p:nvPicPr>
        <p:blipFill>
          <a:blip r:embed="rId2" cstate="print"/>
          <a:srcRect/>
          <a:stretch>
            <a:fillRect/>
          </a:stretch>
        </p:blipFill>
        <p:spPr bwMode="auto">
          <a:xfrm>
            <a:off x="3347864" y="2633355"/>
            <a:ext cx="5902077" cy="4224645"/>
          </a:xfrm>
          <a:prstGeom prst="rect">
            <a:avLst/>
          </a:prstGeom>
          <a:noFill/>
          <a:ln w="9525">
            <a:noFill/>
            <a:miter lim="800000"/>
            <a:headEnd/>
            <a:tailEnd/>
          </a:ln>
        </p:spPr>
      </p:pic>
      <p:sp>
        <p:nvSpPr>
          <p:cNvPr id="11" name="TextBox 10"/>
          <p:cNvSpPr txBox="1"/>
          <p:nvPr/>
        </p:nvSpPr>
        <p:spPr>
          <a:xfrm>
            <a:off x="3143240" y="2214554"/>
            <a:ext cx="5857916" cy="369332"/>
          </a:xfrm>
          <a:prstGeom prst="rect">
            <a:avLst/>
          </a:prstGeom>
          <a:solidFill>
            <a:schemeClr val="tx1"/>
          </a:solidFill>
        </p:spPr>
        <p:txBody>
          <a:bodyPr wrap="square" rtlCol="0">
            <a:spAutoFit/>
          </a:bodyPr>
          <a:lstStyle/>
          <a:p>
            <a:pPr fontAlgn="base">
              <a:spcBef>
                <a:spcPct val="0"/>
              </a:spcBef>
              <a:spcAft>
                <a:spcPct val="0"/>
              </a:spcAft>
            </a:pP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Causes of road casualties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9" name="Slide Number Placeholder 8"/>
          <p:cNvSpPr>
            <a:spLocks noGrp="1"/>
          </p:cNvSpPr>
          <p:nvPr>
            <p:ph type="sldNum" sz="quarter" idx="12"/>
          </p:nvPr>
        </p:nvSpPr>
        <p:spPr/>
        <p:txBody>
          <a:bodyPr/>
          <a:lstStyle/>
          <a:p>
            <a:fld id="{6F2A6DEA-F6F3-44D4-91BD-0D61B66EFFBB}" type="slidenum">
              <a:rPr lang="en-US" smtClean="0">
                <a:solidFill>
                  <a:srgbClr val="000000"/>
                </a:solidFill>
              </a:rPr>
              <a:pPr/>
              <a:t>3</a:t>
            </a:fld>
            <a:endParaRPr lang="en-US">
              <a:solidFill>
                <a:srgbClr val="000000"/>
              </a:solidFill>
            </a:endParaRPr>
          </a:p>
        </p:txBody>
      </p:sp>
      <p:sp>
        <p:nvSpPr>
          <p:cNvPr id="10" name="Rectangle 5"/>
          <p:cNvSpPr>
            <a:spLocks noChangeArrowheads="1"/>
          </p:cNvSpPr>
          <p:nvPr/>
        </p:nvSpPr>
        <p:spPr bwMode="auto">
          <a:xfrm>
            <a:off x="0" y="2132856"/>
            <a:ext cx="2236510" cy="369332"/>
          </a:xfrm>
          <a:prstGeom prst="rect">
            <a:avLst/>
          </a:prstGeom>
          <a:solidFill>
            <a:srgbClr val="CC99FF"/>
          </a:solidFill>
          <a:ln w="9525">
            <a:noFill/>
            <a:miter lim="800000"/>
            <a:headEnd/>
            <a:tailEnd/>
          </a:ln>
          <a:effectLst/>
        </p:spPr>
        <p:txBody>
          <a:bodyPr wrap="none">
            <a:spAutoFit/>
          </a:bodyPr>
          <a:lstStyle/>
          <a:p>
            <a:pPr fontAlgn="base">
              <a:spcBef>
                <a:spcPct val="0"/>
              </a:spcBef>
              <a:spcAft>
                <a:spcPct val="0"/>
              </a:spcAft>
            </a:pPr>
            <a:r>
              <a:rPr lang="en-GB" dirty="0">
                <a:solidFill>
                  <a:srgbClr val="000000"/>
                </a:solidFill>
                <a:latin typeface="Arial" charset="0"/>
              </a:rPr>
              <a:t>ROAD </a:t>
            </a:r>
            <a:r>
              <a:rPr lang="en-GB" dirty="0" smtClean="0">
                <a:solidFill>
                  <a:srgbClr val="000000"/>
                </a:solidFill>
                <a:latin typeface="Arial" charset="0"/>
              </a:rPr>
              <a:t>USER (95%)</a:t>
            </a:r>
            <a:endParaRPr lang="en-US"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1143000"/>
          </a:xfrm>
        </p:spPr>
        <p:txBody>
          <a:bodyPr/>
          <a:lstStyle/>
          <a:p>
            <a:r>
              <a:rPr lang="en-GB"/>
              <a:t>Context, theory and interventions</a:t>
            </a:r>
            <a:endParaRPr lang="en-US"/>
          </a:p>
        </p:txBody>
      </p:sp>
      <p:sp>
        <p:nvSpPr>
          <p:cNvPr id="27651" name="Rectangle 3"/>
          <p:cNvSpPr>
            <a:spLocks noGrp="1" noChangeArrowheads="1"/>
          </p:cNvSpPr>
          <p:nvPr>
            <p:ph type="body" idx="1"/>
          </p:nvPr>
        </p:nvSpPr>
        <p:spPr>
          <a:xfrm>
            <a:off x="250825" y="1341438"/>
            <a:ext cx="8893175" cy="5516562"/>
          </a:xfrm>
          <a:solidFill>
            <a:schemeClr val="bg1"/>
          </a:solidFill>
        </p:spPr>
        <p:txBody>
          <a:bodyPr/>
          <a:lstStyle/>
          <a:p>
            <a:pPr>
              <a:lnSpc>
                <a:spcPct val="90000"/>
              </a:lnSpc>
            </a:pPr>
            <a:r>
              <a:rPr lang="en-GB" sz="2000"/>
              <a:t>Despite widespread deployment, little evidence to suggest attitude and behaviour change (O’Connell, 2002; Thomas et al., 2007)</a:t>
            </a:r>
          </a:p>
          <a:p>
            <a:pPr lvl="1">
              <a:lnSpc>
                <a:spcPct val="90000"/>
              </a:lnSpc>
            </a:pPr>
            <a:r>
              <a:rPr lang="en-GB" sz="1700"/>
              <a:t>Incurable optimism leads people to believe message is not for them (O’Connell, 2002)</a:t>
            </a:r>
          </a:p>
          <a:p>
            <a:pPr lvl="1">
              <a:lnSpc>
                <a:spcPct val="90000"/>
              </a:lnSpc>
            </a:pPr>
            <a:r>
              <a:rPr lang="en-GB" sz="1700"/>
              <a:t>Driver can give drivers an excuse for their behaviour – problem is with other drivers (Silcock, et al.,1999)</a:t>
            </a:r>
          </a:p>
          <a:p>
            <a:pPr lvl="1">
              <a:lnSpc>
                <a:spcPct val="90000"/>
              </a:lnSpc>
            </a:pPr>
            <a:r>
              <a:rPr lang="en-GB" sz="1700"/>
              <a:t>Fear inducing adverts have very little effect on driver attitudes and behaviour (Fylan et al., 2006)</a:t>
            </a:r>
            <a:endParaRPr lang="en-GB" sz="1600"/>
          </a:p>
          <a:p>
            <a:pPr>
              <a:lnSpc>
                <a:spcPct val="90000"/>
              </a:lnSpc>
            </a:pPr>
            <a:endParaRPr lang="en-GB" sz="2000"/>
          </a:p>
          <a:p>
            <a:pPr>
              <a:lnSpc>
                <a:spcPct val="90000"/>
              </a:lnSpc>
            </a:pPr>
            <a:r>
              <a:rPr lang="en-GB" sz="2000"/>
              <a:t>Could be methodological problems as much as campaign themselves (Dragutinovic and Twisk, 2006)</a:t>
            </a:r>
          </a:p>
          <a:p>
            <a:pPr>
              <a:lnSpc>
                <a:spcPct val="90000"/>
              </a:lnSpc>
            </a:pPr>
            <a:endParaRPr lang="en-GB" sz="2000"/>
          </a:p>
          <a:p>
            <a:pPr>
              <a:lnSpc>
                <a:spcPct val="90000"/>
              </a:lnSpc>
            </a:pPr>
            <a:r>
              <a:rPr lang="en-GB" sz="2000"/>
              <a:t>Lack of theory cited behind the development of the message</a:t>
            </a:r>
          </a:p>
          <a:p>
            <a:pPr>
              <a:lnSpc>
                <a:spcPct val="90000"/>
              </a:lnSpc>
            </a:pPr>
            <a:endParaRPr lang="en-GB" sz="2000"/>
          </a:p>
          <a:p>
            <a:pPr lvl="1">
              <a:lnSpc>
                <a:spcPct val="90000"/>
              </a:lnSpc>
            </a:pPr>
            <a:r>
              <a:rPr lang="en-GB" sz="1800"/>
              <a:t>“Popular psychology” approach</a:t>
            </a:r>
          </a:p>
          <a:p>
            <a:pPr lvl="4">
              <a:lnSpc>
                <a:spcPct val="90000"/>
              </a:lnSpc>
            </a:pPr>
            <a:r>
              <a:rPr lang="en-GB" sz="1800"/>
              <a:t>Vs.</a:t>
            </a:r>
          </a:p>
          <a:p>
            <a:pPr lvl="1">
              <a:lnSpc>
                <a:spcPct val="90000"/>
              </a:lnSpc>
            </a:pPr>
            <a:r>
              <a:rPr lang="en-GB" sz="1800"/>
              <a:t>Theory-led non-reality approach</a:t>
            </a:r>
            <a:endParaRPr lang="en-US" sz="1800"/>
          </a:p>
        </p:txBody>
      </p:sp>
      <p:sp>
        <p:nvSpPr>
          <p:cNvPr id="27654" name="Text Box 6"/>
          <p:cNvSpPr txBox="1">
            <a:spLocks noChangeArrowheads="1"/>
          </p:cNvSpPr>
          <p:nvPr/>
        </p:nvSpPr>
        <p:spPr bwMode="auto">
          <a:xfrm>
            <a:off x="2285984" y="285728"/>
            <a:ext cx="4103687" cy="366712"/>
          </a:xfrm>
          <a:prstGeom prst="rect">
            <a:avLst/>
          </a:prstGeom>
          <a:solidFill>
            <a:srgbClr val="00CC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ROAD SAFETY CAMPAIGNS</a:t>
            </a:r>
            <a:endParaRPr lang="en-US">
              <a:solidFill>
                <a:srgbClr val="000000"/>
              </a:solidFill>
              <a:latin typeface="Arial" charset="0"/>
            </a:endParaRPr>
          </a:p>
        </p:txBody>
      </p:sp>
      <p:pic>
        <p:nvPicPr>
          <p:cNvPr id="27655" name="Picture 5" descr="TV Still 7 - Richard Post Crash"/>
          <p:cNvPicPr>
            <a:picLocks noChangeAspect="1" noChangeArrowheads="1"/>
          </p:cNvPicPr>
          <p:nvPr/>
        </p:nvPicPr>
        <p:blipFill>
          <a:blip r:embed="rId3" cstate="print"/>
          <a:srcRect/>
          <a:stretch>
            <a:fillRect/>
          </a:stretch>
        </p:blipFill>
        <p:spPr bwMode="auto">
          <a:xfrm>
            <a:off x="5795963" y="5157788"/>
            <a:ext cx="2592387" cy="1457325"/>
          </a:xfrm>
          <a:prstGeom prst="rect">
            <a:avLst/>
          </a:prstGeom>
          <a:noFill/>
          <a:ln w="9525">
            <a:noFill/>
            <a:miter lim="800000"/>
            <a:headEnd/>
            <a:tailEnd/>
          </a:ln>
        </p:spPr>
      </p:pic>
      <p:sp>
        <p:nvSpPr>
          <p:cNvPr id="6" name="Text Box 5"/>
          <p:cNvSpPr txBox="1">
            <a:spLocks noChangeArrowheads="1"/>
          </p:cNvSpPr>
          <p:nvPr/>
        </p:nvSpPr>
        <p:spPr bwMode="auto">
          <a:xfrm>
            <a:off x="2268538" y="0"/>
            <a:ext cx="4103687" cy="366713"/>
          </a:xfrm>
          <a:prstGeom prst="rect">
            <a:avLst/>
          </a:prstGeom>
          <a:solidFill>
            <a:srgbClr val="FFCC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EDUCATION</a:t>
            </a:r>
            <a:endParaRPr lang="en-US">
              <a:solidFill>
                <a:srgbClr val="000000"/>
              </a:solidFill>
              <a:latin typeface="Arial" charset="0"/>
            </a:endParaRPr>
          </a:p>
        </p:txBody>
      </p:sp>
      <p:sp>
        <p:nvSpPr>
          <p:cNvPr id="7" name="Slide Number Placeholder 6"/>
          <p:cNvSpPr>
            <a:spLocks noGrp="1"/>
          </p:cNvSpPr>
          <p:nvPr>
            <p:ph type="sldNum" sz="quarter" idx="12"/>
          </p:nvPr>
        </p:nvSpPr>
        <p:spPr/>
        <p:txBody>
          <a:bodyPr/>
          <a:lstStyle/>
          <a:p>
            <a:fld id="{6F2A6DEA-F6F3-44D4-91BD-0D61B66EFFBB}" type="slidenum">
              <a:rPr lang="en-US" smtClean="0">
                <a:solidFill>
                  <a:srgbClr val="000000"/>
                </a:solidFill>
              </a:rPr>
              <a:pPr/>
              <a:t>30</a:t>
            </a:fld>
            <a:endParaRPr lang="en-US">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Summary</a:t>
            </a:r>
            <a:endParaRPr lang="en-US"/>
          </a:p>
        </p:txBody>
      </p:sp>
      <p:sp>
        <p:nvSpPr>
          <p:cNvPr id="13315" name="Rectangle 3"/>
          <p:cNvSpPr>
            <a:spLocks noGrp="1" noChangeArrowheads="1"/>
          </p:cNvSpPr>
          <p:nvPr>
            <p:ph type="body" idx="1"/>
          </p:nvPr>
        </p:nvSpPr>
        <p:spPr>
          <a:xfrm>
            <a:off x="685800" y="1412875"/>
            <a:ext cx="7772400" cy="4968875"/>
          </a:xfrm>
        </p:spPr>
        <p:txBody>
          <a:bodyPr/>
          <a:lstStyle/>
          <a:p>
            <a:r>
              <a:rPr lang="en-GB"/>
              <a:t>Changes in attitude and behaviour difficult to monitor and evaluate effective education and campaigns.</a:t>
            </a:r>
          </a:p>
          <a:p>
            <a:endParaRPr lang="en-GB"/>
          </a:p>
          <a:p>
            <a:r>
              <a:rPr lang="en-GB"/>
              <a:t>Ownership of learning/need to change</a:t>
            </a:r>
          </a:p>
          <a:p>
            <a:endParaRPr lang="en-GB"/>
          </a:p>
          <a:p>
            <a:r>
              <a:rPr lang="en-GB"/>
              <a:t>Life-long learning</a:t>
            </a:r>
          </a:p>
          <a:p>
            <a:endParaRPr lang="en-GB"/>
          </a:p>
          <a:p>
            <a:r>
              <a:rPr lang="en-GB"/>
              <a:t>Group discussion and social context</a:t>
            </a:r>
          </a:p>
          <a:p>
            <a:endParaRPr lang="en-GB"/>
          </a:p>
          <a:p>
            <a:r>
              <a:rPr lang="en-GB"/>
              <a:t>In-situ</a:t>
            </a:r>
          </a:p>
          <a:p>
            <a:pPr lvl="1"/>
            <a:r>
              <a:rPr lang="en-GB"/>
              <a:t>Psychological and geographical difference</a:t>
            </a:r>
          </a:p>
          <a:p>
            <a:pPr lvl="1"/>
            <a:r>
              <a:rPr lang="en-GB"/>
              <a:t>Making it feel real</a:t>
            </a:r>
          </a:p>
          <a:p>
            <a:endParaRPr lang="en-GB"/>
          </a:p>
          <a:p>
            <a:endParaRPr lang="en-US"/>
          </a:p>
        </p:txBody>
      </p:sp>
      <p:sp>
        <p:nvSpPr>
          <p:cNvPr id="4" name="Text Box 6"/>
          <p:cNvSpPr txBox="1">
            <a:spLocks noChangeArrowheads="1"/>
          </p:cNvSpPr>
          <p:nvPr/>
        </p:nvSpPr>
        <p:spPr bwMode="auto">
          <a:xfrm>
            <a:off x="2285984" y="285728"/>
            <a:ext cx="4103687" cy="366712"/>
          </a:xfrm>
          <a:prstGeom prst="rect">
            <a:avLst/>
          </a:prstGeom>
          <a:solidFill>
            <a:srgbClr val="00CC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ROAD SAFETY CAMPAIGNS</a:t>
            </a:r>
            <a:endParaRPr lang="en-US">
              <a:solidFill>
                <a:srgbClr val="000000"/>
              </a:solidFill>
              <a:latin typeface="Arial" charset="0"/>
            </a:endParaRPr>
          </a:p>
        </p:txBody>
      </p:sp>
      <p:sp>
        <p:nvSpPr>
          <p:cNvPr id="5" name="Text Box 5"/>
          <p:cNvSpPr txBox="1">
            <a:spLocks noChangeArrowheads="1"/>
          </p:cNvSpPr>
          <p:nvPr/>
        </p:nvSpPr>
        <p:spPr bwMode="auto">
          <a:xfrm>
            <a:off x="2268538" y="0"/>
            <a:ext cx="4103687" cy="366713"/>
          </a:xfrm>
          <a:prstGeom prst="rect">
            <a:avLst/>
          </a:prstGeom>
          <a:solidFill>
            <a:srgbClr val="FFCC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EDUCATION</a:t>
            </a:r>
            <a:endParaRPr lang="en-US">
              <a:solidFill>
                <a:srgbClr val="000000"/>
              </a:solidFill>
              <a:latin typeface="Arial" charset="0"/>
            </a:endParaRPr>
          </a:p>
        </p:txBody>
      </p:sp>
      <p:sp>
        <p:nvSpPr>
          <p:cNvPr id="6" name="Slide Number Placeholder 5"/>
          <p:cNvSpPr>
            <a:spLocks noGrp="1"/>
          </p:cNvSpPr>
          <p:nvPr>
            <p:ph type="sldNum" sz="quarter" idx="12"/>
          </p:nvPr>
        </p:nvSpPr>
        <p:spPr/>
        <p:txBody>
          <a:bodyPr/>
          <a:lstStyle/>
          <a:p>
            <a:fld id="{6F2A6DEA-F6F3-44D4-91BD-0D61B66EFFBB}" type="slidenum">
              <a:rPr lang="en-US" smtClean="0">
                <a:solidFill>
                  <a:srgbClr val="000000"/>
                </a:solidFill>
              </a:rPr>
              <a:pPr/>
              <a:t>31</a:t>
            </a:fld>
            <a:endParaRPr lang="en-US">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Context</a:t>
            </a:r>
            <a:endParaRPr lang="en-US"/>
          </a:p>
        </p:txBody>
      </p:sp>
      <p:sp>
        <p:nvSpPr>
          <p:cNvPr id="19459" name="Rectangle 3"/>
          <p:cNvSpPr>
            <a:spLocks noGrp="1" noChangeArrowheads="1"/>
          </p:cNvSpPr>
          <p:nvPr>
            <p:ph type="body" idx="1"/>
          </p:nvPr>
        </p:nvSpPr>
        <p:spPr>
          <a:xfrm>
            <a:off x="179388" y="1341438"/>
            <a:ext cx="8713787" cy="5256212"/>
          </a:xfrm>
          <a:solidFill>
            <a:schemeClr val="bg1"/>
          </a:solidFill>
        </p:spPr>
        <p:txBody>
          <a:bodyPr/>
          <a:lstStyle/>
          <a:p>
            <a:pPr>
              <a:lnSpc>
                <a:spcPct val="90000"/>
              </a:lnSpc>
            </a:pPr>
            <a:r>
              <a:rPr lang="en-GB" sz="2000" dirty="0"/>
              <a:t>Compulsory to fit front seat-belts to new cars from 1967.</a:t>
            </a:r>
          </a:p>
          <a:p>
            <a:pPr>
              <a:lnSpc>
                <a:spcPct val="90000"/>
              </a:lnSpc>
            </a:pPr>
            <a:endParaRPr lang="en-GB" sz="2000" dirty="0"/>
          </a:p>
          <a:p>
            <a:pPr>
              <a:lnSpc>
                <a:spcPct val="90000"/>
              </a:lnSpc>
            </a:pPr>
            <a:r>
              <a:rPr lang="en-GB" sz="2000" dirty="0"/>
              <a:t>Voluntary use encouraged through clunk-click campaign in 1970s</a:t>
            </a:r>
          </a:p>
          <a:p>
            <a:pPr>
              <a:lnSpc>
                <a:spcPct val="90000"/>
              </a:lnSpc>
            </a:pPr>
            <a:endParaRPr lang="en-GB" sz="2000" dirty="0"/>
          </a:p>
          <a:p>
            <a:pPr lvl="1">
              <a:lnSpc>
                <a:spcPct val="90000"/>
              </a:lnSpc>
            </a:pPr>
            <a:r>
              <a:rPr lang="en-GB" sz="1800" dirty="0"/>
              <a:t>Seat-belt use around 40%</a:t>
            </a:r>
          </a:p>
          <a:p>
            <a:pPr>
              <a:lnSpc>
                <a:spcPct val="90000"/>
              </a:lnSpc>
            </a:pPr>
            <a:endParaRPr lang="en-GB" sz="2000" dirty="0"/>
          </a:p>
          <a:p>
            <a:pPr>
              <a:lnSpc>
                <a:spcPct val="90000"/>
              </a:lnSpc>
            </a:pPr>
            <a:r>
              <a:rPr lang="en-GB" sz="2000" dirty="0"/>
              <a:t>Law to wear seat-belts in front of vehicle from 31</a:t>
            </a:r>
            <a:r>
              <a:rPr lang="en-GB" sz="2000" baseline="30000" dirty="0"/>
              <a:t>st</a:t>
            </a:r>
            <a:r>
              <a:rPr lang="en-GB" sz="2000" dirty="0"/>
              <a:t> January 1983 (3 year trial then permanent from 1986)</a:t>
            </a:r>
          </a:p>
          <a:p>
            <a:pPr>
              <a:lnSpc>
                <a:spcPct val="90000"/>
              </a:lnSpc>
            </a:pPr>
            <a:endParaRPr lang="en-GB" sz="2000" dirty="0"/>
          </a:p>
          <a:p>
            <a:pPr lvl="1">
              <a:lnSpc>
                <a:spcPct val="90000"/>
              </a:lnSpc>
            </a:pPr>
            <a:r>
              <a:rPr lang="en-GB" sz="1800" dirty="0"/>
              <a:t>Seat belt compliance 90%</a:t>
            </a:r>
          </a:p>
          <a:p>
            <a:pPr>
              <a:lnSpc>
                <a:spcPct val="90000"/>
              </a:lnSpc>
            </a:pPr>
            <a:endParaRPr lang="en-GB" sz="2000" dirty="0"/>
          </a:p>
          <a:p>
            <a:pPr>
              <a:lnSpc>
                <a:spcPct val="90000"/>
              </a:lnSpc>
            </a:pPr>
            <a:r>
              <a:rPr lang="en-GB" sz="2000" dirty="0"/>
              <a:t>Rear seat-belt use 17% up to 40% in 1991 when made compulsory</a:t>
            </a:r>
          </a:p>
          <a:p>
            <a:pPr lvl="1">
              <a:lnSpc>
                <a:spcPct val="90000"/>
              </a:lnSpc>
            </a:pPr>
            <a:r>
              <a:rPr lang="en-GB" sz="1800" dirty="0"/>
              <a:t>Up to </a:t>
            </a:r>
            <a:r>
              <a:rPr lang="en-GB" sz="1800" dirty="0" smtClean="0"/>
              <a:t>85% </a:t>
            </a:r>
            <a:r>
              <a:rPr lang="en-GB" sz="1800" dirty="0"/>
              <a:t>in </a:t>
            </a:r>
            <a:r>
              <a:rPr lang="en-GB" sz="1800" dirty="0" smtClean="0"/>
              <a:t>2008 (higher for children) </a:t>
            </a:r>
            <a:r>
              <a:rPr lang="en-GB" sz="1800" dirty="0"/>
              <a:t>with associated campaigns</a:t>
            </a:r>
          </a:p>
          <a:p>
            <a:pPr>
              <a:lnSpc>
                <a:spcPct val="90000"/>
              </a:lnSpc>
            </a:pPr>
            <a:endParaRPr lang="en-GB" sz="2000" dirty="0"/>
          </a:p>
          <a:p>
            <a:pPr>
              <a:lnSpc>
                <a:spcPct val="90000"/>
              </a:lnSpc>
            </a:pPr>
            <a:r>
              <a:rPr lang="en-GB" sz="2000" dirty="0"/>
              <a:t>However, of 1,432 car occupants killed in 2007, 34% had not belted up and of these 370 could have survived if properly restrained.</a:t>
            </a:r>
          </a:p>
          <a:p>
            <a:pPr>
              <a:lnSpc>
                <a:spcPct val="90000"/>
              </a:lnSpc>
            </a:pPr>
            <a:endParaRPr lang="en-GB" sz="2000" dirty="0"/>
          </a:p>
          <a:p>
            <a:pPr lvl="1">
              <a:lnSpc>
                <a:spcPct val="90000"/>
              </a:lnSpc>
            </a:pPr>
            <a:endParaRPr lang="en-GB" sz="1800" dirty="0"/>
          </a:p>
          <a:p>
            <a:pPr lvl="1">
              <a:lnSpc>
                <a:spcPct val="90000"/>
              </a:lnSpc>
            </a:pPr>
            <a:endParaRPr lang="en-GB" sz="1800" dirty="0"/>
          </a:p>
          <a:p>
            <a:pPr>
              <a:lnSpc>
                <a:spcPct val="90000"/>
              </a:lnSpc>
            </a:pPr>
            <a:endParaRPr lang="en-GB" sz="2000" dirty="0"/>
          </a:p>
          <a:p>
            <a:pPr lvl="1">
              <a:lnSpc>
                <a:spcPct val="90000"/>
              </a:lnSpc>
            </a:pPr>
            <a:endParaRPr lang="en-US" sz="1800" dirty="0"/>
          </a:p>
        </p:txBody>
      </p:sp>
      <p:sp>
        <p:nvSpPr>
          <p:cNvPr id="19461" name="Text Box 5"/>
          <p:cNvSpPr txBox="1">
            <a:spLocks noChangeArrowheads="1"/>
          </p:cNvSpPr>
          <p:nvPr/>
        </p:nvSpPr>
        <p:spPr bwMode="auto">
          <a:xfrm>
            <a:off x="2571736" y="285728"/>
            <a:ext cx="4103688" cy="366712"/>
          </a:xfrm>
          <a:prstGeom prst="rect">
            <a:avLst/>
          </a:prstGeom>
          <a:solidFill>
            <a:srgbClr val="FFCC99"/>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SEAT BELT USE</a:t>
            </a:r>
            <a:endParaRPr lang="en-US">
              <a:solidFill>
                <a:srgbClr val="000000"/>
              </a:solidFill>
              <a:latin typeface="Arial" charset="0"/>
            </a:endParaRPr>
          </a:p>
        </p:txBody>
      </p:sp>
      <p:sp>
        <p:nvSpPr>
          <p:cNvPr id="5" name="Text Box 6"/>
          <p:cNvSpPr txBox="1">
            <a:spLocks noChangeArrowheads="1"/>
          </p:cNvSpPr>
          <p:nvPr/>
        </p:nvSpPr>
        <p:spPr bwMode="auto">
          <a:xfrm>
            <a:off x="2571736" y="0"/>
            <a:ext cx="4103688" cy="366713"/>
          </a:xfrm>
          <a:prstGeom prst="rect">
            <a:avLst/>
          </a:prstGeom>
          <a:solidFill>
            <a:srgbClr val="FF00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6" name="Slide Number Placeholder 5"/>
          <p:cNvSpPr>
            <a:spLocks noGrp="1"/>
          </p:cNvSpPr>
          <p:nvPr>
            <p:ph type="sldNum" sz="quarter" idx="12"/>
          </p:nvPr>
        </p:nvSpPr>
        <p:spPr/>
        <p:txBody>
          <a:bodyPr/>
          <a:lstStyle/>
          <a:p>
            <a:fld id="{6F2A6DEA-F6F3-44D4-91BD-0D61B66EFFBB}" type="slidenum">
              <a:rPr lang="en-US" smtClean="0">
                <a:solidFill>
                  <a:srgbClr val="000000"/>
                </a:solidFill>
              </a:rPr>
              <a:pPr/>
              <a:t>32</a:t>
            </a:fld>
            <a:endParaRPr lang="en-US">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33</a:t>
            </a:fld>
            <a:endParaRPr lang="en-US">
              <a:solidFill>
                <a:srgbClr val="000000"/>
              </a:solidFill>
            </a:endParaRPr>
          </a:p>
        </p:txBody>
      </p:sp>
      <p:pic>
        <p:nvPicPr>
          <p:cNvPr id="26626" name="Picture 2" descr="http://john-adams.co.uk/wp-content/uploads/2009/10/picture-27.png"/>
          <p:cNvPicPr>
            <a:picLocks noChangeAspect="1" noChangeArrowheads="1"/>
          </p:cNvPicPr>
          <p:nvPr/>
        </p:nvPicPr>
        <p:blipFill>
          <a:blip r:embed="rId2" cstate="print"/>
          <a:srcRect/>
          <a:stretch>
            <a:fillRect/>
          </a:stretch>
        </p:blipFill>
        <p:spPr bwMode="auto">
          <a:xfrm>
            <a:off x="-1" y="1268760"/>
            <a:ext cx="9006981" cy="5400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7698" name="Picture 2"/>
          <p:cNvPicPr>
            <a:picLocks noChangeAspect="1" noChangeArrowheads="1"/>
          </p:cNvPicPr>
          <p:nvPr/>
        </p:nvPicPr>
        <p:blipFill>
          <a:blip r:embed="rId2" cstate="print"/>
          <a:srcRect/>
          <a:stretch>
            <a:fillRect/>
          </a:stretch>
        </p:blipFill>
        <p:spPr bwMode="auto">
          <a:xfrm>
            <a:off x="0" y="242888"/>
            <a:ext cx="9191625" cy="6372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F2A6DEA-F6F3-44D4-91BD-0D61B66EFFBB}" type="slidenum">
              <a:rPr lang="en-US" smtClean="0">
                <a:solidFill>
                  <a:srgbClr val="000000"/>
                </a:solidFill>
              </a:rPr>
              <a:pPr/>
              <a:t>34</a:t>
            </a:fld>
            <a:endParaRPr lang="en-US">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High compliance</a:t>
            </a:r>
            <a:endParaRPr lang="en-US"/>
          </a:p>
        </p:txBody>
      </p:sp>
      <p:sp>
        <p:nvSpPr>
          <p:cNvPr id="34819" name="Rectangle 3"/>
          <p:cNvSpPr>
            <a:spLocks noGrp="1" noChangeArrowheads="1"/>
          </p:cNvSpPr>
          <p:nvPr>
            <p:ph type="body" idx="1"/>
          </p:nvPr>
        </p:nvSpPr>
        <p:spPr>
          <a:xfrm>
            <a:off x="179388" y="1341438"/>
            <a:ext cx="3887787" cy="5256212"/>
          </a:xfrm>
        </p:spPr>
        <p:txBody>
          <a:bodyPr/>
          <a:lstStyle/>
          <a:p>
            <a:r>
              <a:rPr lang="en-GB" sz="2000" dirty="0"/>
              <a:t>Compliance behaviour is clear and unambiguous</a:t>
            </a:r>
          </a:p>
          <a:p>
            <a:r>
              <a:rPr lang="en-GB" sz="2000" dirty="0"/>
              <a:t>Legislation was initially heavy but without fines</a:t>
            </a:r>
          </a:p>
          <a:p>
            <a:r>
              <a:rPr lang="en-GB" sz="2000" dirty="0"/>
              <a:t>Associated successful campaigns</a:t>
            </a:r>
          </a:p>
          <a:p>
            <a:endParaRPr lang="en-GB" sz="2000" dirty="0"/>
          </a:p>
          <a:p>
            <a:pPr lvl="1"/>
            <a:endParaRPr lang="en-US" sz="1800" dirty="0"/>
          </a:p>
        </p:txBody>
      </p:sp>
      <p:sp>
        <p:nvSpPr>
          <p:cNvPr id="34820" name="Text Box 4"/>
          <p:cNvSpPr txBox="1">
            <a:spLocks noChangeArrowheads="1"/>
          </p:cNvSpPr>
          <p:nvPr/>
        </p:nvSpPr>
        <p:spPr bwMode="auto">
          <a:xfrm>
            <a:off x="2555875" y="188913"/>
            <a:ext cx="4103688" cy="366712"/>
          </a:xfrm>
          <a:prstGeom prst="rect">
            <a:avLst/>
          </a:prstGeom>
          <a:solidFill>
            <a:srgbClr val="FFCC99"/>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SEAT BELT USE</a:t>
            </a:r>
            <a:endParaRPr lang="en-US">
              <a:solidFill>
                <a:srgbClr val="000000"/>
              </a:solidFill>
              <a:latin typeface="Arial" charset="0"/>
            </a:endParaRPr>
          </a:p>
        </p:txBody>
      </p:sp>
      <p:sp>
        <p:nvSpPr>
          <p:cNvPr id="34824" name="Rectangle 8"/>
          <p:cNvSpPr>
            <a:spLocks noChangeArrowheads="1"/>
          </p:cNvSpPr>
          <p:nvPr/>
        </p:nvSpPr>
        <p:spPr bwMode="auto">
          <a:xfrm>
            <a:off x="4500563" y="1341438"/>
            <a:ext cx="4392612" cy="1511300"/>
          </a:xfrm>
          <a:prstGeom prst="rect">
            <a:avLst/>
          </a:prstGeom>
          <a:noFill/>
          <a:ln w="9525">
            <a:noFill/>
            <a:miter lim="800000"/>
            <a:headEnd/>
            <a:tailEnd/>
          </a:ln>
          <a:effectLst/>
        </p:spPr>
        <p:txBody>
          <a:bodyPr/>
          <a:lstStyle/>
          <a:p>
            <a:pPr marL="342900" indent="-342900" fontAlgn="base">
              <a:spcBef>
                <a:spcPct val="20000"/>
              </a:spcBef>
              <a:spcAft>
                <a:spcPct val="0"/>
              </a:spcAft>
              <a:buClr>
                <a:srgbClr val="006600"/>
              </a:buClr>
              <a:buFont typeface="Wingdings" pitchFamily="2" charset="2"/>
              <a:buChar char="n"/>
            </a:pPr>
            <a:r>
              <a:rPr lang="en-GB" sz="2000" dirty="0">
                <a:solidFill>
                  <a:srgbClr val="000000"/>
                </a:solidFill>
              </a:rPr>
              <a:t>Behaviour is easy to perform</a:t>
            </a:r>
          </a:p>
          <a:p>
            <a:pPr marL="342900" indent="-342900" fontAlgn="base">
              <a:spcBef>
                <a:spcPct val="20000"/>
              </a:spcBef>
              <a:spcAft>
                <a:spcPct val="0"/>
              </a:spcAft>
              <a:buClr>
                <a:srgbClr val="006600"/>
              </a:buClr>
              <a:buFont typeface="Wingdings" pitchFamily="2" charset="2"/>
              <a:buChar char="n"/>
            </a:pPr>
            <a:r>
              <a:rPr lang="en-GB" sz="2000" dirty="0">
                <a:solidFill>
                  <a:srgbClr val="000000"/>
                </a:solidFill>
              </a:rPr>
              <a:t>Little associated perceived costs or risk</a:t>
            </a:r>
          </a:p>
          <a:p>
            <a:pPr marL="342900" indent="-342900" fontAlgn="base">
              <a:spcBef>
                <a:spcPct val="20000"/>
              </a:spcBef>
              <a:spcAft>
                <a:spcPct val="0"/>
              </a:spcAft>
              <a:buClr>
                <a:srgbClr val="006600"/>
              </a:buClr>
              <a:buFont typeface="Wingdings" pitchFamily="2" charset="2"/>
              <a:buChar char="n"/>
            </a:pPr>
            <a:r>
              <a:rPr lang="en-GB" sz="2000" dirty="0">
                <a:solidFill>
                  <a:srgbClr val="000000"/>
                </a:solidFill>
              </a:rPr>
              <a:t>Image is positive</a:t>
            </a:r>
          </a:p>
          <a:p>
            <a:pPr marL="342900" indent="-342900" fontAlgn="base">
              <a:spcBef>
                <a:spcPct val="20000"/>
              </a:spcBef>
              <a:spcAft>
                <a:spcPct val="0"/>
              </a:spcAft>
              <a:buClr>
                <a:srgbClr val="006600"/>
              </a:buClr>
              <a:buFont typeface="Wingdings" pitchFamily="2" charset="2"/>
              <a:buChar char="n"/>
            </a:pPr>
            <a:endParaRPr lang="en-GB" sz="2000" dirty="0">
              <a:solidFill>
                <a:srgbClr val="000000"/>
              </a:solidFill>
            </a:endParaRPr>
          </a:p>
          <a:p>
            <a:pPr marL="742950" lvl="1" indent="-285750" fontAlgn="base">
              <a:spcBef>
                <a:spcPct val="20000"/>
              </a:spcBef>
              <a:spcAft>
                <a:spcPct val="0"/>
              </a:spcAft>
              <a:buClr>
                <a:srgbClr val="006600"/>
              </a:buClr>
              <a:buFontTx/>
              <a:buChar char="–"/>
            </a:pPr>
            <a:endParaRPr lang="en-US" dirty="0">
              <a:solidFill>
                <a:srgbClr val="000000"/>
              </a:solidFill>
            </a:endParaRPr>
          </a:p>
        </p:txBody>
      </p:sp>
      <p:sp>
        <p:nvSpPr>
          <p:cNvPr id="8" name="Text Box 5"/>
          <p:cNvSpPr txBox="1">
            <a:spLocks noChangeArrowheads="1"/>
          </p:cNvSpPr>
          <p:nvPr/>
        </p:nvSpPr>
        <p:spPr bwMode="auto">
          <a:xfrm>
            <a:off x="2571736" y="285728"/>
            <a:ext cx="4103688" cy="366712"/>
          </a:xfrm>
          <a:prstGeom prst="rect">
            <a:avLst/>
          </a:prstGeom>
          <a:solidFill>
            <a:srgbClr val="FFCC99"/>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SEAT BELT USE</a:t>
            </a:r>
            <a:endParaRPr lang="en-US">
              <a:solidFill>
                <a:srgbClr val="000000"/>
              </a:solidFill>
              <a:latin typeface="Arial" charset="0"/>
            </a:endParaRPr>
          </a:p>
        </p:txBody>
      </p:sp>
      <p:sp>
        <p:nvSpPr>
          <p:cNvPr id="9" name="Text Box 6"/>
          <p:cNvSpPr txBox="1">
            <a:spLocks noChangeArrowheads="1"/>
          </p:cNvSpPr>
          <p:nvPr/>
        </p:nvSpPr>
        <p:spPr bwMode="auto">
          <a:xfrm>
            <a:off x="2571736" y="0"/>
            <a:ext cx="4103688" cy="366713"/>
          </a:xfrm>
          <a:prstGeom prst="rect">
            <a:avLst/>
          </a:prstGeom>
          <a:solidFill>
            <a:srgbClr val="FF00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10" name="Slide Number Placeholder 9"/>
          <p:cNvSpPr>
            <a:spLocks noGrp="1"/>
          </p:cNvSpPr>
          <p:nvPr>
            <p:ph type="sldNum" sz="quarter" idx="12"/>
          </p:nvPr>
        </p:nvSpPr>
        <p:spPr/>
        <p:txBody>
          <a:bodyPr/>
          <a:lstStyle/>
          <a:p>
            <a:fld id="{6F2A6DEA-F6F3-44D4-91BD-0D61B66EFFBB}" type="slidenum">
              <a:rPr lang="en-US" smtClean="0">
                <a:solidFill>
                  <a:srgbClr val="000000"/>
                </a:solidFill>
              </a:rPr>
              <a:pPr/>
              <a:t>35</a:t>
            </a:fld>
            <a:endParaRPr lang="en-US">
              <a:solidFill>
                <a:srgbClr val="000000"/>
              </a:solidFill>
            </a:endParaRPr>
          </a:p>
        </p:txBody>
      </p:sp>
      <p:pic>
        <p:nvPicPr>
          <p:cNvPr id="54274" name="Picture 2" descr="http://i.dailymail.co.uk/i/pix/2009/08/12/article-0-0609FF3D000005DC-119_468x640.jpg"/>
          <p:cNvPicPr>
            <a:picLocks noChangeAspect="1" noChangeArrowheads="1"/>
          </p:cNvPicPr>
          <p:nvPr/>
        </p:nvPicPr>
        <p:blipFill>
          <a:blip r:embed="rId3" cstate="print"/>
          <a:srcRect/>
          <a:stretch>
            <a:fillRect/>
          </a:stretch>
        </p:blipFill>
        <p:spPr bwMode="auto">
          <a:xfrm>
            <a:off x="3491880" y="2852936"/>
            <a:ext cx="3246616" cy="443981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Context</a:t>
            </a:r>
            <a:endParaRPr lang="en-US"/>
          </a:p>
        </p:txBody>
      </p:sp>
      <p:sp>
        <p:nvSpPr>
          <p:cNvPr id="38915" name="Rectangle 3"/>
          <p:cNvSpPr>
            <a:spLocks noGrp="1" noChangeArrowheads="1"/>
          </p:cNvSpPr>
          <p:nvPr>
            <p:ph type="body" idx="1"/>
          </p:nvPr>
        </p:nvSpPr>
        <p:spPr>
          <a:xfrm>
            <a:off x="179388" y="1341438"/>
            <a:ext cx="8713787" cy="5516562"/>
          </a:xfrm>
          <a:solidFill>
            <a:schemeClr val="bg1"/>
          </a:solidFill>
        </p:spPr>
        <p:txBody>
          <a:bodyPr/>
          <a:lstStyle/>
          <a:p>
            <a:pPr>
              <a:lnSpc>
                <a:spcPct val="80000"/>
              </a:lnSpc>
              <a:buFont typeface="Wingdings" pitchFamily="2" charset="2"/>
              <a:buNone/>
            </a:pPr>
            <a:r>
              <a:rPr lang="en-GB" sz="1600" b="1"/>
              <a:t>High support and compliance for drink-driving laws</a:t>
            </a:r>
          </a:p>
          <a:p>
            <a:pPr>
              <a:lnSpc>
                <a:spcPct val="80000"/>
              </a:lnSpc>
            </a:pPr>
            <a:r>
              <a:rPr lang="en-GB" sz="1600"/>
              <a:t>High support for drink-driving laws (Higginson, 2005)</a:t>
            </a:r>
          </a:p>
          <a:p>
            <a:pPr lvl="1">
              <a:lnSpc>
                <a:spcPct val="80000"/>
              </a:lnSpc>
            </a:pPr>
            <a:r>
              <a:rPr lang="en-GB" sz="1400"/>
              <a:t>Clamp-down on drink-driving is positively perceived (RAC, 2007)</a:t>
            </a:r>
          </a:p>
          <a:p>
            <a:pPr lvl="1">
              <a:lnSpc>
                <a:spcPct val="80000"/>
              </a:lnSpc>
            </a:pPr>
            <a:r>
              <a:rPr lang="en-GB" sz="1400"/>
              <a:t>Support for high penalties – 72% suggest drink-drivers should get a ban of 5 years (DfT, 2008)</a:t>
            </a:r>
          </a:p>
          <a:p>
            <a:pPr lvl="1">
              <a:lnSpc>
                <a:spcPct val="80000"/>
              </a:lnSpc>
            </a:pPr>
            <a:r>
              <a:rPr lang="en-GB" sz="1400"/>
              <a:t>94% support a more severe penalty</a:t>
            </a:r>
          </a:p>
          <a:p>
            <a:pPr lvl="1">
              <a:lnSpc>
                <a:spcPct val="80000"/>
              </a:lnSpc>
            </a:pPr>
            <a:r>
              <a:rPr lang="en-GB" sz="1400"/>
              <a:t>85% think limit should be no drinks at all (DfT, 2008)</a:t>
            </a:r>
          </a:p>
          <a:p>
            <a:pPr>
              <a:lnSpc>
                <a:spcPct val="80000"/>
              </a:lnSpc>
            </a:pPr>
            <a:endParaRPr lang="en-GB" sz="1600"/>
          </a:p>
          <a:p>
            <a:pPr>
              <a:lnSpc>
                <a:spcPct val="80000"/>
              </a:lnSpc>
            </a:pPr>
            <a:r>
              <a:rPr lang="en-GB" sz="1600"/>
              <a:t>Women and those in lower socio-economic groups are more punitive (DfT,2008). </a:t>
            </a:r>
          </a:p>
          <a:p>
            <a:pPr>
              <a:lnSpc>
                <a:spcPct val="80000"/>
              </a:lnSpc>
            </a:pPr>
            <a:endParaRPr lang="en-GB" sz="1600"/>
          </a:p>
          <a:p>
            <a:pPr>
              <a:lnSpc>
                <a:spcPct val="80000"/>
              </a:lnSpc>
            </a:pPr>
            <a:r>
              <a:rPr lang="en-GB" sz="1600"/>
              <a:t>15-19 year old boys more tolerant than girls about drink-driving (O’Brien et al., 2002) but is still unacceptable amongst youngsters (Thomas et al., 2007) </a:t>
            </a:r>
          </a:p>
          <a:p>
            <a:pPr>
              <a:lnSpc>
                <a:spcPct val="80000"/>
              </a:lnSpc>
            </a:pPr>
            <a:endParaRPr lang="en-GB" sz="1600"/>
          </a:p>
          <a:p>
            <a:pPr>
              <a:lnSpc>
                <a:spcPct val="80000"/>
              </a:lnSpc>
            </a:pPr>
            <a:r>
              <a:rPr lang="en-GB" sz="1600"/>
              <a:t>Drink-driving known to be major cause of road accidents (Cauzard, 2003; Fuller et al., 2008)</a:t>
            </a:r>
          </a:p>
          <a:p>
            <a:pPr>
              <a:lnSpc>
                <a:spcPct val="80000"/>
              </a:lnSpc>
            </a:pPr>
            <a:endParaRPr lang="en-GB" sz="1600"/>
          </a:p>
          <a:p>
            <a:pPr>
              <a:lnSpc>
                <a:spcPct val="80000"/>
              </a:lnSpc>
            </a:pPr>
            <a:r>
              <a:rPr lang="en-GB" sz="1600"/>
              <a:t>75% thought the public were unable to judge how much they can drink before being over the drink-drive limit, but felt they were able to themselves!</a:t>
            </a:r>
          </a:p>
          <a:p>
            <a:pPr>
              <a:lnSpc>
                <a:spcPct val="80000"/>
              </a:lnSpc>
            </a:pPr>
            <a:endParaRPr lang="en-GB" sz="1600"/>
          </a:p>
          <a:p>
            <a:pPr>
              <a:lnSpc>
                <a:spcPct val="80000"/>
              </a:lnSpc>
            </a:pPr>
            <a:r>
              <a:rPr lang="en-GB" sz="1600"/>
              <a:t>Driving on cannabis thought to be more acceptable than drink-driving according to 15-19 year olds (Thomas et al., 2007).</a:t>
            </a:r>
          </a:p>
          <a:p>
            <a:pPr>
              <a:lnSpc>
                <a:spcPct val="80000"/>
              </a:lnSpc>
            </a:pPr>
            <a:endParaRPr lang="en-GB" sz="1600"/>
          </a:p>
          <a:p>
            <a:pPr>
              <a:lnSpc>
                <a:spcPct val="80000"/>
              </a:lnSpc>
            </a:pPr>
            <a:r>
              <a:rPr lang="en-GB" sz="1600"/>
              <a:t>Substantial number of drivers who still find it acceptable to have at least 2 drinks and drive (Higginson, 2005)</a:t>
            </a:r>
          </a:p>
          <a:p>
            <a:pPr lvl="1">
              <a:lnSpc>
                <a:spcPct val="80000"/>
              </a:lnSpc>
            </a:pPr>
            <a:endParaRPr lang="en-GB" sz="1400"/>
          </a:p>
          <a:p>
            <a:pPr>
              <a:lnSpc>
                <a:spcPct val="80000"/>
              </a:lnSpc>
            </a:pPr>
            <a:endParaRPr lang="en-GB" sz="1600"/>
          </a:p>
          <a:p>
            <a:pPr lvl="1">
              <a:lnSpc>
                <a:spcPct val="80000"/>
              </a:lnSpc>
            </a:pPr>
            <a:endParaRPr lang="en-US" sz="1400"/>
          </a:p>
        </p:txBody>
      </p:sp>
      <p:sp>
        <p:nvSpPr>
          <p:cNvPr id="38917" name="Text Box 5"/>
          <p:cNvSpPr txBox="1">
            <a:spLocks noChangeArrowheads="1"/>
          </p:cNvSpPr>
          <p:nvPr/>
        </p:nvSpPr>
        <p:spPr bwMode="auto">
          <a:xfrm>
            <a:off x="2571736" y="285728"/>
            <a:ext cx="4214842" cy="369332"/>
          </a:xfrm>
          <a:prstGeom prst="rect">
            <a:avLst/>
          </a:prstGeom>
          <a:solidFill>
            <a:srgbClr val="CC99FF"/>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8" name="Text Box 6"/>
          <p:cNvSpPr txBox="1">
            <a:spLocks noChangeArrowheads="1"/>
          </p:cNvSpPr>
          <p:nvPr/>
        </p:nvSpPr>
        <p:spPr bwMode="auto">
          <a:xfrm>
            <a:off x="2571736" y="0"/>
            <a:ext cx="4214842" cy="366713"/>
          </a:xfrm>
          <a:prstGeom prst="rect">
            <a:avLst/>
          </a:prstGeom>
          <a:solidFill>
            <a:srgbClr val="FF0000"/>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6" name="Slide Number Placeholder 5"/>
          <p:cNvSpPr>
            <a:spLocks noGrp="1"/>
          </p:cNvSpPr>
          <p:nvPr>
            <p:ph type="sldNum" sz="quarter" idx="12"/>
          </p:nvPr>
        </p:nvSpPr>
        <p:spPr/>
        <p:txBody>
          <a:bodyPr/>
          <a:lstStyle/>
          <a:p>
            <a:fld id="{6F2A6DEA-F6F3-44D4-91BD-0D61B66EFFBB}" type="slidenum">
              <a:rPr lang="en-US" smtClean="0">
                <a:solidFill>
                  <a:srgbClr val="000000"/>
                </a:solidFill>
              </a:rPr>
              <a:pPr/>
              <a:t>36</a:t>
            </a:fld>
            <a:endParaRPr lang="en-US">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Context</a:t>
            </a:r>
            <a:endParaRPr lang="en-US"/>
          </a:p>
        </p:txBody>
      </p:sp>
      <p:sp>
        <p:nvSpPr>
          <p:cNvPr id="40963" name="Rectangle 3"/>
          <p:cNvSpPr>
            <a:spLocks noGrp="1" noChangeArrowheads="1"/>
          </p:cNvSpPr>
          <p:nvPr>
            <p:ph type="body" idx="1"/>
          </p:nvPr>
        </p:nvSpPr>
        <p:spPr>
          <a:xfrm>
            <a:off x="179388" y="1341438"/>
            <a:ext cx="8713787" cy="2375594"/>
          </a:xfrm>
        </p:spPr>
        <p:txBody>
          <a:bodyPr/>
          <a:lstStyle/>
          <a:p>
            <a:pPr>
              <a:buFont typeface="Wingdings" pitchFamily="2" charset="2"/>
              <a:buNone/>
            </a:pPr>
            <a:r>
              <a:rPr lang="en-GB" sz="2000" b="1" dirty="0"/>
              <a:t>But high number still drink-drive</a:t>
            </a:r>
          </a:p>
          <a:p>
            <a:r>
              <a:rPr lang="en-GB" sz="2000" dirty="0"/>
              <a:t>Serious accidents, (fatalities and serious casualties) involving drink-driving are falling over past 20 years but slight casualties are increasing.</a:t>
            </a:r>
          </a:p>
          <a:p>
            <a:pPr lvl="1"/>
            <a:r>
              <a:rPr lang="en-GB" sz="1800" dirty="0" smtClean="0"/>
              <a:t>Reported casualties: 11,190 (5% of all road accident casualties)</a:t>
            </a:r>
          </a:p>
          <a:p>
            <a:pPr lvl="1"/>
            <a:r>
              <a:rPr lang="en-GB" sz="1800" dirty="0" smtClean="0"/>
              <a:t>Fatalities 380 </a:t>
            </a:r>
            <a:r>
              <a:rPr lang="en-GB" sz="1800" dirty="0"/>
              <a:t>in </a:t>
            </a:r>
            <a:r>
              <a:rPr lang="en-GB" sz="1800" dirty="0" smtClean="0"/>
              <a:t>2009 (11% of </a:t>
            </a:r>
            <a:r>
              <a:rPr lang="en-GB" sz="1800" dirty="0"/>
              <a:t>all road accident fatalities)</a:t>
            </a:r>
          </a:p>
          <a:p>
            <a:pPr lvl="1"/>
            <a:r>
              <a:rPr lang="en-GB" sz="1800" dirty="0"/>
              <a:t>Serious injured </a:t>
            </a:r>
            <a:r>
              <a:rPr lang="en-GB" sz="1800" dirty="0" smtClean="0"/>
              <a:t>1,480</a:t>
            </a:r>
            <a:endParaRPr lang="en-GB" sz="1800" dirty="0"/>
          </a:p>
          <a:p>
            <a:pPr lvl="1"/>
            <a:r>
              <a:rPr lang="en-GB" sz="1800" dirty="0"/>
              <a:t>Slight casualties </a:t>
            </a:r>
            <a:r>
              <a:rPr lang="en-GB" sz="1800" dirty="0" smtClean="0"/>
              <a:t>10,130</a:t>
            </a:r>
            <a:endParaRPr lang="en-GB" sz="1800" dirty="0"/>
          </a:p>
          <a:p>
            <a:endParaRPr lang="en-GB" sz="2000" dirty="0"/>
          </a:p>
          <a:p>
            <a:pPr lvl="1"/>
            <a:endParaRPr lang="en-GB" sz="1800" dirty="0"/>
          </a:p>
          <a:p>
            <a:endParaRPr lang="en-GB" sz="2000" dirty="0"/>
          </a:p>
          <a:p>
            <a:pPr lvl="1"/>
            <a:endParaRPr lang="en-US" sz="1800" dirty="0"/>
          </a:p>
        </p:txBody>
      </p:sp>
      <p:sp>
        <p:nvSpPr>
          <p:cNvPr id="40964" name="Text Box 4"/>
          <p:cNvSpPr txBox="1">
            <a:spLocks noChangeArrowheads="1"/>
          </p:cNvSpPr>
          <p:nvPr/>
        </p:nvSpPr>
        <p:spPr bwMode="auto">
          <a:xfrm>
            <a:off x="2555875" y="188913"/>
            <a:ext cx="4103688" cy="366712"/>
          </a:xfrm>
          <a:prstGeom prst="rect">
            <a:avLst/>
          </a:prstGeom>
          <a:solidFill>
            <a:srgbClr val="CC99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5" name="Text Box 5"/>
          <p:cNvSpPr txBox="1">
            <a:spLocks noChangeArrowheads="1"/>
          </p:cNvSpPr>
          <p:nvPr/>
        </p:nvSpPr>
        <p:spPr bwMode="auto">
          <a:xfrm>
            <a:off x="2571736" y="285728"/>
            <a:ext cx="4214842" cy="369332"/>
          </a:xfrm>
          <a:prstGeom prst="rect">
            <a:avLst/>
          </a:prstGeom>
          <a:solidFill>
            <a:srgbClr val="CC99FF"/>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6" name="Text Box 6"/>
          <p:cNvSpPr txBox="1">
            <a:spLocks noChangeArrowheads="1"/>
          </p:cNvSpPr>
          <p:nvPr/>
        </p:nvSpPr>
        <p:spPr bwMode="auto">
          <a:xfrm>
            <a:off x="2571736" y="0"/>
            <a:ext cx="4214842" cy="366713"/>
          </a:xfrm>
          <a:prstGeom prst="rect">
            <a:avLst/>
          </a:prstGeom>
          <a:solidFill>
            <a:srgbClr val="FF0000"/>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pic>
        <p:nvPicPr>
          <p:cNvPr id="158722" name="Picture 2"/>
          <p:cNvPicPr>
            <a:picLocks noChangeAspect="1" noChangeArrowheads="1"/>
          </p:cNvPicPr>
          <p:nvPr/>
        </p:nvPicPr>
        <p:blipFill>
          <a:blip r:embed="rId3" cstate="print"/>
          <a:srcRect/>
          <a:stretch>
            <a:fillRect/>
          </a:stretch>
        </p:blipFill>
        <p:spPr bwMode="auto">
          <a:xfrm>
            <a:off x="971600" y="3716712"/>
            <a:ext cx="5929486" cy="314128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6F2A6DEA-F6F3-44D4-91BD-0D61B66EFFBB}" type="slidenum">
              <a:rPr lang="en-US" smtClean="0">
                <a:solidFill>
                  <a:srgbClr val="000000"/>
                </a:solidFill>
              </a:rPr>
              <a:pPr/>
              <a:t>37</a:t>
            </a:fld>
            <a:endParaRPr lang="en-US">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Legislation</a:t>
            </a:r>
            <a:endParaRPr lang="en-US" dirty="0"/>
          </a:p>
        </p:txBody>
      </p:sp>
      <p:sp>
        <p:nvSpPr>
          <p:cNvPr id="43011" name="Rectangle 3"/>
          <p:cNvSpPr>
            <a:spLocks noGrp="1" noChangeArrowheads="1"/>
          </p:cNvSpPr>
          <p:nvPr>
            <p:ph type="body" idx="1"/>
          </p:nvPr>
        </p:nvSpPr>
        <p:spPr>
          <a:xfrm>
            <a:off x="251520" y="1052736"/>
            <a:ext cx="8713787" cy="5256212"/>
          </a:xfrm>
          <a:solidFill>
            <a:schemeClr val="bg1"/>
          </a:solidFill>
        </p:spPr>
        <p:txBody>
          <a:bodyPr>
            <a:normAutofit/>
          </a:bodyPr>
          <a:lstStyle/>
          <a:p>
            <a:r>
              <a:rPr lang="en-GB" sz="1600" dirty="0" smtClean="0"/>
              <a:t>44% of population have driven after drinking some alcohol in previous year</a:t>
            </a:r>
          </a:p>
          <a:p>
            <a:r>
              <a:rPr lang="en-GB" sz="1600" dirty="0" smtClean="0"/>
              <a:t>8-9% of population believed they had driven over the limit in last year</a:t>
            </a:r>
          </a:p>
          <a:p>
            <a:r>
              <a:rPr lang="en-GB" sz="1600" dirty="0" smtClean="0"/>
              <a:t>Most likely to be 17-29 year old males (25% admitted to driving over limit in previous year).</a:t>
            </a:r>
          </a:p>
          <a:p>
            <a:r>
              <a:rPr lang="en-GB" sz="1600" dirty="0" smtClean="0"/>
              <a:t>Also 17-25 year olds over represented in accident stats relating to alcohol.</a:t>
            </a:r>
          </a:p>
          <a:p>
            <a:pPr>
              <a:buFont typeface="Wingdings" pitchFamily="2" charset="2"/>
              <a:buNone/>
            </a:pPr>
            <a:endParaRPr lang="en-GB" sz="1600" b="1" dirty="0" smtClean="0"/>
          </a:p>
        </p:txBody>
      </p:sp>
      <p:sp>
        <p:nvSpPr>
          <p:cNvPr id="43012" name="Text Box 4"/>
          <p:cNvSpPr txBox="1">
            <a:spLocks noChangeArrowheads="1"/>
          </p:cNvSpPr>
          <p:nvPr/>
        </p:nvSpPr>
        <p:spPr bwMode="auto">
          <a:xfrm>
            <a:off x="2555875" y="188913"/>
            <a:ext cx="4103688" cy="366712"/>
          </a:xfrm>
          <a:prstGeom prst="rect">
            <a:avLst/>
          </a:prstGeom>
          <a:solidFill>
            <a:srgbClr val="CC99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5" name="Text Box 5"/>
          <p:cNvSpPr txBox="1">
            <a:spLocks noChangeArrowheads="1"/>
          </p:cNvSpPr>
          <p:nvPr/>
        </p:nvSpPr>
        <p:spPr bwMode="auto">
          <a:xfrm>
            <a:off x="2571736" y="285728"/>
            <a:ext cx="4214842" cy="369332"/>
          </a:xfrm>
          <a:prstGeom prst="rect">
            <a:avLst/>
          </a:prstGeom>
          <a:solidFill>
            <a:srgbClr val="CC99FF"/>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6" name="Text Box 6"/>
          <p:cNvSpPr txBox="1">
            <a:spLocks noChangeArrowheads="1"/>
          </p:cNvSpPr>
          <p:nvPr/>
        </p:nvSpPr>
        <p:spPr bwMode="auto">
          <a:xfrm>
            <a:off x="2571736" y="0"/>
            <a:ext cx="4214842" cy="366713"/>
          </a:xfrm>
          <a:prstGeom prst="rect">
            <a:avLst/>
          </a:prstGeom>
          <a:solidFill>
            <a:srgbClr val="FF0000"/>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pic>
        <p:nvPicPr>
          <p:cNvPr id="159746" name="Picture 2"/>
          <p:cNvPicPr>
            <a:picLocks noChangeAspect="1" noChangeArrowheads="1"/>
          </p:cNvPicPr>
          <p:nvPr/>
        </p:nvPicPr>
        <p:blipFill>
          <a:blip r:embed="rId3" cstate="print"/>
          <a:srcRect/>
          <a:stretch>
            <a:fillRect/>
          </a:stretch>
        </p:blipFill>
        <p:spPr bwMode="auto">
          <a:xfrm>
            <a:off x="971600" y="2516892"/>
            <a:ext cx="7704856" cy="434110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6F2A6DEA-F6F3-44D4-91BD-0D61B66EFFBB}" type="slidenum">
              <a:rPr lang="en-US" smtClean="0">
                <a:solidFill>
                  <a:srgbClr val="000000"/>
                </a:solidFill>
              </a:rPr>
              <a:pPr/>
              <a:t>38</a:t>
            </a:fld>
            <a:endParaRPr lang="en-US">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Legislation</a:t>
            </a:r>
            <a:endParaRPr lang="en-US" dirty="0"/>
          </a:p>
        </p:txBody>
      </p:sp>
      <p:sp>
        <p:nvSpPr>
          <p:cNvPr id="43011" name="Rectangle 3"/>
          <p:cNvSpPr>
            <a:spLocks noGrp="1" noChangeArrowheads="1"/>
          </p:cNvSpPr>
          <p:nvPr>
            <p:ph type="body" idx="1"/>
          </p:nvPr>
        </p:nvSpPr>
        <p:spPr>
          <a:xfrm>
            <a:off x="179388" y="1341438"/>
            <a:ext cx="8713787" cy="5256212"/>
          </a:xfrm>
          <a:solidFill>
            <a:schemeClr val="bg1"/>
          </a:solidFill>
        </p:spPr>
        <p:txBody>
          <a:bodyPr>
            <a:normAutofit fontScale="92500" lnSpcReduction="10000"/>
          </a:bodyPr>
          <a:lstStyle/>
          <a:p>
            <a:pPr>
              <a:buFont typeface="Wingdings" pitchFamily="2" charset="2"/>
              <a:buNone/>
            </a:pPr>
            <a:endParaRPr lang="en-GB" sz="2000" b="1" dirty="0" smtClean="0"/>
          </a:p>
          <a:p>
            <a:pPr>
              <a:buFont typeface="Wingdings" pitchFamily="2" charset="2"/>
              <a:buNone/>
            </a:pPr>
            <a:r>
              <a:rPr lang="en-GB" sz="2000" b="1" dirty="0" smtClean="0"/>
              <a:t>Legislation </a:t>
            </a:r>
            <a:r>
              <a:rPr lang="en-GB" sz="2000" b="1" dirty="0"/>
              <a:t>is quite tough</a:t>
            </a:r>
          </a:p>
          <a:p>
            <a:r>
              <a:rPr lang="en-GB" sz="2000" dirty="0"/>
              <a:t>Around 500,000 breath tests carried out a year of which around 100,000 are found to be positive.</a:t>
            </a:r>
          </a:p>
          <a:p>
            <a:endParaRPr lang="en-GB" sz="2000" dirty="0"/>
          </a:p>
          <a:p>
            <a:r>
              <a:rPr lang="en-GB" sz="2000" dirty="0"/>
              <a:t>Limit in UK is 80mg alcohol per 100ml of blood (most EU countries are 50mg/100ml and Sweden is 20mg/100ml)</a:t>
            </a:r>
          </a:p>
          <a:p>
            <a:endParaRPr lang="en-GB" sz="2000" dirty="0"/>
          </a:p>
          <a:p>
            <a:r>
              <a:rPr lang="en-GB" sz="2000" dirty="0"/>
              <a:t>Endorsement for drink-driving remains on licence for 11 years</a:t>
            </a:r>
          </a:p>
          <a:p>
            <a:endParaRPr lang="en-GB" sz="2000" dirty="0"/>
          </a:p>
          <a:p>
            <a:r>
              <a:rPr lang="en-GB" sz="2000" dirty="0"/>
              <a:t>Max imprisonment for driving over limit is 6 months and a fine of £5000 and a minimum ban of 12 months of driving</a:t>
            </a:r>
          </a:p>
          <a:p>
            <a:endParaRPr lang="en-GB" sz="2000" dirty="0"/>
          </a:p>
          <a:p>
            <a:r>
              <a:rPr lang="en-GB" sz="2000" dirty="0"/>
              <a:t>Causing death by dangerous driving carries maximum 14 years in prison and a minimum 2 year driving ban (and requirement to take extended driving test before being able to drive again)</a:t>
            </a:r>
          </a:p>
          <a:p>
            <a:pPr lvl="1"/>
            <a:endParaRPr lang="en-GB" sz="1800" dirty="0"/>
          </a:p>
          <a:p>
            <a:endParaRPr lang="en-GB" sz="2000" dirty="0"/>
          </a:p>
          <a:p>
            <a:pPr lvl="1"/>
            <a:endParaRPr lang="en-US" sz="1800" dirty="0"/>
          </a:p>
        </p:txBody>
      </p:sp>
      <p:sp>
        <p:nvSpPr>
          <p:cNvPr id="43012" name="Text Box 4"/>
          <p:cNvSpPr txBox="1">
            <a:spLocks noChangeArrowheads="1"/>
          </p:cNvSpPr>
          <p:nvPr/>
        </p:nvSpPr>
        <p:spPr bwMode="auto">
          <a:xfrm>
            <a:off x="2555875" y="188913"/>
            <a:ext cx="4103688" cy="366712"/>
          </a:xfrm>
          <a:prstGeom prst="rect">
            <a:avLst/>
          </a:prstGeom>
          <a:solidFill>
            <a:srgbClr val="CC99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5" name="Text Box 5"/>
          <p:cNvSpPr txBox="1">
            <a:spLocks noChangeArrowheads="1"/>
          </p:cNvSpPr>
          <p:nvPr/>
        </p:nvSpPr>
        <p:spPr bwMode="auto">
          <a:xfrm>
            <a:off x="2571736" y="285728"/>
            <a:ext cx="4214842" cy="369332"/>
          </a:xfrm>
          <a:prstGeom prst="rect">
            <a:avLst/>
          </a:prstGeom>
          <a:solidFill>
            <a:srgbClr val="CC99FF"/>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6" name="Text Box 6"/>
          <p:cNvSpPr txBox="1">
            <a:spLocks noChangeArrowheads="1"/>
          </p:cNvSpPr>
          <p:nvPr/>
        </p:nvSpPr>
        <p:spPr bwMode="auto">
          <a:xfrm>
            <a:off x="2571736" y="0"/>
            <a:ext cx="4214842" cy="366713"/>
          </a:xfrm>
          <a:prstGeom prst="rect">
            <a:avLst/>
          </a:prstGeom>
          <a:solidFill>
            <a:srgbClr val="FF0000"/>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8" name="Slide Number Placeholder 7"/>
          <p:cNvSpPr>
            <a:spLocks noGrp="1"/>
          </p:cNvSpPr>
          <p:nvPr>
            <p:ph type="sldNum" sz="quarter" idx="12"/>
          </p:nvPr>
        </p:nvSpPr>
        <p:spPr/>
        <p:txBody>
          <a:bodyPr/>
          <a:lstStyle/>
          <a:p>
            <a:fld id="{6F2A6DEA-F6F3-44D4-91BD-0D61B66EFFBB}" type="slidenum">
              <a:rPr lang="en-US" smtClean="0">
                <a:solidFill>
                  <a:srgbClr val="000000"/>
                </a:solidFill>
              </a:rPr>
              <a:pPr/>
              <a:t>39</a:t>
            </a:fld>
            <a:endParaRPr lang="en-US">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2500585" cy="1143000"/>
          </a:xfrm>
        </p:spPr>
        <p:txBody>
          <a:bodyPr/>
          <a:lstStyle/>
          <a:p>
            <a:r>
              <a:rPr lang="en-GB" dirty="0" smtClean="0"/>
              <a:t>Britain’s most dangerous roads</a:t>
            </a:r>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4</a:t>
            </a:fld>
            <a:endParaRPr lang="en-US">
              <a:solidFill>
                <a:srgbClr val="000000"/>
              </a:solidFill>
            </a:endParaRPr>
          </a:p>
        </p:txBody>
      </p:sp>
      <p:sp>
        <p:nvSpPr>
          <p:cNvPr id="6" name="Rectangle 4"/>
          <p:cNvSpPr>
            <a:spLocks noChangeArrowheads="1"/>
          </p:cNvSpPr>
          <p:nvPr/>
        </p:nvSpPr>
        <p:spPr bwMode="auto">
          <a:xfrm>
            <a:off x="3143240" y="0"/>
            <a:ext cx="2597150" cy="366712"/>
          </a:xfrm>
          <a:prstGeom prst="rect">
            <a:avLst/>
          </a:prstGeom>
          <a:solidFill>
            <a:srgbClr val="CC99FF"/>
          </a:solidFill>
          <a:ln w="9525">
            <a:noFill/>
            <a:miter lim="800000"/>
            <a:headEnd/>
            <a:tailEnd/>
          </a:ln>
          <a:effectLst/>
        </p:spPr>
        <p:txBody>
          <a:bodyPr wrap="none">
            <a:spAutoFit/>
          </a:bodyPr>
          <a:lstStyle/>
          <a:p>
            <a:pPr fontAlgn="base">
              <a:spcBef>
                <a:spcPct val="0"/>
              </a:spcBef>
              <a:spcAft>
                <a:spcPct val="0"/>
              </a:spcAft>
            </a:pPr>
            <a:r>
              <a:rPr lang="en-GB" dirty="0">
                <a:solidFill>
                  <a:srgbClr val="000000"/>
                </a:solidFill>
              </a:rPr>
              <a:t>ROAD ENVIRONMENT</a:t>
            </a:r>
            <a:endParaRPr lang="en-US" dirty="0">
              <a:solidFill>
                <a:srgbClr val="000000"/>
              </a:solidFill>
            </a:endParaRPr>
          </a:p>
        </p:txBody>
      </p:sp>
      <p:pic>
        <p:nvPicPr>
          <p:cNvPr id="28674" name="Picture 2"/>
          <p:cNvPicPr>
            <a:picLocks noChangeAspect="1" noChangeArrowheads="1"/>
          </p:cNvPicPr>
          <p:nvPr/>
        </p:nvPicPr>
        <p:blipFill>
          <a:blip r:embed="rId2" cstate="print"/>
          <a:srcRect/>
          <a:stretch>
            <a:fillRect/>
          </a:stretch>
        </p:blipFill>
        <p:spPr bwMode="auto">
          <a:xfrm>
            <a:off x="4067944" y="498541"/>
            <a:ext cx="4810063" cy="6359459"/>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611560" y="3010472"/>
            <a:ext cx="2160240" cy="3847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Evaluation</a:t>
            </a:r>
            <a:endParaRPr lang="en-US"/>
          </a:p>
        </p:txBody>
      </p:sp>
      <p:sp>
        <p:nvSpPr>
          <p:cNvPr id="46083" name="Rectangle 3"/>
          <p:cNvSpPr>
            <a:spLocks noGrp="1" noChangeArrowheads="1"/>
          </p:cNvSpPr>
          <p:nvPr>
            <p:ph type="body" idx="1"/>
          </p:nvPr>
        </p:nvSpPr>
        <p:spPr>
          <a:xfrm>
            <a:off x="179388" y="981075"/>
            <a:ext cx="3887787" cy="5256213"/>
          </a:xfrm>
        </p:spPr>
        <p:txBody>
          <a:bodyPr/>
          <a:lstStyle/>
          <a:p>
            <a:pPr>
              <a:lnSpc>
                <a:spcPct val="90000"/>
              </a:lnSpc>
              <a:buFont typeface="Wingdings" pitchFamily="2" charset="2"/>
              <a:buNone/>
            </a:pPr>
            <a:r>
              <a:rPr lang="en-GB" sz="1800" b="1"/>
              <a:t>Works quite well</a:t>
            </a:r>
          </a:p>
          <a:p>
            <a:pPr>
              <a:lnSpc>
                <a:spcPct val="90000"/>
              </a:lnSpc>
            </a:pPr>
            <a:r>
              <a:rPr lang="en-GB" sz="1800"/>
              <a:t>Tough and harsh penalties</a:t>
            </a:r>
          </a:p>
          <a:p>
            <a:pPr lvl="1">
              <a:lnSpc>
                <a:spcPct val="90000"/>
              </a:lnSpc>
            </a:pPr>
            <a:r>
              <a:rPr lang="en-GB" sz="1600"/>
              <a:t>Random breath tests</a:t>
            </a:r>
          </a:p>
          <a:p>
            <a:pPr>
              <a:lnSpc>
                <a:spcPct val="90000"/>
              </a:lnSpc>
            </a:pPr>
            <a:endParaRPr lang="en-GB" sz="1800"/>
          </a:p>
          <a:p>
            <a:pPr>
              <a:lnSpc>
                <a:spcPct val="90000"/>
              </a:lnSpc>
            </a:pPr>
            <a:r>
              <a:rPr lang="en-GB" sz="1800"/>
              <a:t>Associated campaigns</a:t>
            </a:r>
          </a:p>
          <a:p>
            <a:pPr lvl="1">
              <a:lnSpc>
                <a:spcPct val="90000"/>
              </a:lnSpc>
            </a:pPr>
            <a:r>
              <a:rPr lang="en-GB" sz="1600"/>
              <a:t>Shock</a:t>
            </a:r>
          </a:p>
          <a:p>
            <a:pPr lvl="1">
              <a:lnSpc>
                <a:spcPct val="90000"/>
              </a:lnSpc>
            </a:pPr>
            <a:r>
              <a:rPr lang="en-GB" sz="1600"/>
              <a:t>Aftermath</a:t>
            </a:r>
          </a:p>
          <a:p>
            <a:pPr>
              <a:lnSpc>
                <a:spcPct val="90000"/>
              </a:lnSpc>
            </a:pPr>
            <a:endParaRPr lang="en-GB" sz="1800"/>
          </a:p>
          <a:p>
            <a:pPr>
              <a:lnSpc>
                <a:spcPct val="90000"/>
              </a:lnSpc>
            </a:pPr>
            <a:r>
              <a:rPr lang="en-GB" sz="1800"/>
              <a:t>Tackling drink-culture and social pressure not to drink-drive</a:t>
            </a:r>
          </a:p>
          <a:p>
            <a:pPr>
              <a:lnSpc>
                <a:spcPct val="90000"/>
              </a:lnSpc>
              <a:buFont typeface="Wingdings" pitchFamily="2" charset="2"/>
              <a:buNone/>
            </a:pPr>
            <a:endParaRPr lang="en-GB" sz="1800"/>
          </a:p>
          <a:p>
            <a:pPr>
              <a:lnSpc>
                <a:spcPct val="90000"/>
              </a:lnSpc>
              <a:buFont typeface="Wingdings" pitchFamily="2" charset="2"/>
              <a:buNone/>
            </a:pPr>
            <a:r>
              <a:rPr lang="en-GB" sz="1800" b="1"/>
              <a:t>More could be done</a:t>
            </a:r>
          </a:p>
          <a:p>
            <a:pPr>
              <a:lnSpc>
                <a:spcPct val="90000"/>
              </a:lnSpc>
            </a:pPr>
            <a:r>
              <a:rPr lang="en-GB" sz="1800"/>
              <a:t>Pub bus</a:t>
            </a:r>
          </a:p>
          <a:p>
            <a:pPr>
              <a:lnSpc>
                <a:spcPct val="90000"/>
              </a:lnSpc>
            </a:pPr>
            <a:endParaRPr lang="en-GB" sz="1800"/>
          </a:p>
          <a:p>
            <a:pPr>
              <a:lnSpc>
                <a:spcPct val="90000"/>
              </a:lnSpc>
            </a:pPr>
            <a:r>
              <a:rPr lang="en-GB" sz="1800"/>
              <a:t>Zero tolerance.</a:t>
            </a:r>
          </a:p>
          <a:p>
            <a:pPr>
              <a:lnSpc>
                <a:spcPct val="90000"/>
              </a:lnSpc>
              <a:buFont typeface="Wingdings" pitchFamily="2" charset="2"/>
              <a:buNone/>
            </a:pPr>
            <a:endParaRPr lang="en-GB" sz="1800"/>
          </a:p>
          <a:p>
            <a:pPr>
              <a:lnSpc>
                <a:spcPct val="90000"/>
              </a:lnSpc>
              <a:buFont typeface="Wingdings" pitchFamily="2" charset="2"/>
              <a:buNone/>
            </a:pPr>
            <a:r>
              <a:rPr lang="en-GB" sz="1800" b="1"/>
              <a:t>But…</a:t>
            </a:r>
          </a:p>
          <a:p>
            <a:pPr>
              <a:lnSpc>
                <a:spcPct val="90000"/>
              </a:lnSpc>
            </a:pPr>
            <a:r>
              <a:rPr lang="en-GB" sz="1800"/>
              <a:t>Ambiguity over limit</a:t>
            </a:r>
          </a:p>
          <a:p>
            <a:pPr>
              <a:lnSpc>
                <a:spcPct val="90000"/>
              </a:lnSpc>
            </a:pPr>
            <a:endParaRPr lang="en-GB" sz="1800"/>
          </a:p>
          <a:p>
            <a:pPr>
              <a:lnSpc>
                <a:spcPct val="90000"/>
              </a:lnSpc>
            </a:pPr>
            <a:r>
              <a:rPr lang="en-GB" sz="1800"/>
              <a:t>Social pressure?</a:t>
            </a:r>
          </a:p>
          <a:p>
            <a:pPr>
              <a:lnSpc>
                <a:spcPct val="90000"/>
              </a:lnSpc>
            </a:pPr>
            <a:endParaRPr lang="en-GB" sz="1800"/>
          </a:p>
          <a:p>
            <a:pPr lvl="1">
              <a:lnSpc>
                <a:spcPct val="90000"/>
              </a:lnSpc>
            </a:pPr>
            <a:endParaRPr lang="en-US" sz="1600"/>
          </a:p>
        </p:txBody>
      </p:sp>
      <p:sp>
        <p:nvSpPr>
          <p:cNvPr id="46084" name="Text Box 4"/>
          <p:cNvSpPr txBox="1">
            <a:spLocks noChangeArrowheads="1"/>
          </p:cNvSpPr>
          <p:nvPr/>
        </p:nvSpPr>
        <p:spPr bwMode="auto">
          <a:xfrm>
            <a:off x="2555875" y="188913"/>
            <a:ext cx="4103688" cy="366712"/>
          </a:xfrm>
          <a:prstGeom prst="rect">
            <a:avLst/>
          </a:prstGeom>
          <a:solidFill>
            <a:srgbClr val="CC99FF"/>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pic>
        <p:nvPicPr>
          <p:cNvPr id="46086" name="Picture 6" descr="Dan - 23&lt;/dt&gt;&#10;&lt;dd&gt;Had a few -- Drove home -- The end graphic"/>
          <p:cNvPicPr>
            <a:picLocks noChangeAspect="1" noChangeArrowheads="1"/>
          </p:cNvPicPr>
          <p:nvPr/>
        </p:nvPicPr>
        <p:blipFill>
          <a:blip r:embed="rId3" cstate="print"/>
          <a:srcRect/>
          <a:stretch>
            <a:fillRect/>
          </a:stretch>
        </p:blipFill>
        <p:spPr bwMode="auto">
          <a:xfrm>
            <a:off x="5003800" y="1268413"/>
            <a:ext cx="3333750" cy="2362200"/>
          </a:xfrm>
          <a:prstGeom prst="rect">
            <a:avLst/>
          </a:prstGeom>
          <a:noFill/>
        </p:spPr>
      </p:pic>
      <p:pic>
        <p:nvPicPr>
          <p:cNvPr id="46088" name="Picture 8" descr="drink_drive_campaign"/>
          <p:cNvPicPr>
            <a:picLocks noChangeAspect="1" noChangeArrowheads="1"/>
          </p:cNvPicPr>
          <p:nvPr/>
        </p:nvPicPr>
        <p:blipFill>
          <a:blip r:embed="rId4" cstate="print"/>
          <a:srcRect/>
          <a:stretch>
            <a:fillRect/>
          </a:stretch>
        </p:blipFill>
        <p:spPr bwMode="auto">
          <a:xfrm>
            <a:off x="6659563" y="3716338"/>
            <a:ext cx="2039937" cy="2952750"/>
          </a:xfrm>
          <a:prstGeom prst="rect">
            <a:avLst/>
          </a:prstGeom>
          <a:noFill/>
        </p:spPr>
      </p:pic>
      <p:pic>
        <p:nvPicPr>
          <p:cNvPr id="46089" name="Picture 9" descr="11 years is a long time to have a drink drive conviction on your licence poster">
            <a:hlinkClick r:id="rId5"/>
          </p:cNvPr>
          <p:cNvPicPr>
            <a:picLocks noChangeAspect="1" noChangeArrowheads="1"/>
          </p:cNvPicPr>
          <p:nvPr/>
        </p:nvPicPr>
        <p:blipFill>
          <a:blip r:embed="rId6" cstate="print"/>
          <a:srcRect/>
          <a:stretch>
            <a:fillRect/>
          </a:stretch>
        </p:blipFill>
        <p:spPr bwMode="auto">
          <a:xfrm>
            <a:off x="4427538" y="3716338"/>
            <a:ext cx="2084387" cy="2954337"/>
          </a:xfrm>
          <a:prstGeom prst="rect">
            <a:avLst/>
          </a:prstGeom>
          <a:noFill/>
          <a:ln w="9525">
            <a:noFill/>
            <a:miter lim="800000"/>
            <a:headEnd/>
            <a:tailEnd/>
          </a:ln>
        </p:spPr>
      </p:pic>
      <p:sp>
        <p:nvSpPr>
          <p:cNvPr id="8" name="Text Box 5"/>
          <p:cNvSpPr txBox="1">
            <a:spLocks noChangeArrowheads="1"/>
          </p:cNvSpPr>
          <p:nvPr/>
        </p:nvSpPr>
        <p:spPr bwMode="auto">
          <a:xfrm>
            <a:off x="2571736" y="285728"/>
            <a:ext cx="4214842" cy="369332"/>
          </a:xfrm>
          <a:prstGeom prst="rect">
            <a:avLst/>
          </a:prstGeom>
          <a:solidFill>
            <a:srgbClr val="CC99FF"/>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9" name="Text Box 6"/>
          <p:cNvSpPr txBox="1">
            <a:spLocks noChangeArrowheads="1"/>
          </p:cNvSpPr>
          <p:nvPr/>
        </p:nvSpPr>
        <p:spPr bwMode="auto">
          <a:xfrm>
            <a:off x="2571736" y="0"/>
            <a:ext cx="4214842" cy="366713"/>
          </a:xfrm>
          <a:prstGeom prst="rect">
            <a:avLst/>
          </a:prstGeom>
          <a:solidFill>
            <a:srgbClr val="FF0000"/>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10" name="Slide Number Placeholder 9"/>
          <p:cNvSpPr>
            <a:spLocks noGrp="1"/>
          </p:cNvSpPr>
          <p:nvPr>
            <p:ph type="sldNum" sz="quarter" idx="12"/>
          </p:nvPr>
        </p:nvSpPr>
        <p:spPr/>
        <p:txBody>
          <a:bodyPr/>
          <a:lstStyle/>
          <a:p>
            <a:fld id="{6F2A6DEA-F6F3-44D4-91BD-0D61B66EFFBB}" type="slidenum">
              <a:rPr lang="en-US" smtClean="0">
                <a:solidFill>
                  <a:srgbClr val="000000"/>
                </a:solidFill>
              </a:rPr>
              <a:pPr/>
              <a:t>40</a:t>
            </a:fld>
            <a:endParaRPr lang="en-US">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Summary</a:t>
            </a:r>
            <a:endParaRPr lang="en-US"/>
          </a:p>
        </p:txBody>
      </p:sp>
      <p:sp>
        <p:nvSpPr>
          <p:cNvPr id="13315" name="Rectangle 3"/>
          <p:cNvSpPr>
            <a:spLocks noGrp="1" noChangeArrowheads="1"/>
          </p:cNvSpPr>
          <p:nvPr>
            <p:ph type="body" idx="1"/>
          </p:nvPr>
        </p:nvSpPr>
        <p:spPr>
          <a:xfrm>
            <a:off x="685800" y="1412875"/>
            <a:ext cx="7772400" cy="4968875"/>
          </a:xfrm>
        </p:spPr>
        <p:txBody>
          <a:bodyPr/>
          <a:lstStyle/>
          <a:p>
            <a:r>
              <a:rPr lang="en-GB"/>
              <a:t>Non ambiguous behaviour to comply to law</a:t>
            </a:r>
          </a:p>
          <a:p>
            <a:endParaRPr lang="en-GB"/>
          </a:p>
          <a:p>
            <a:r>
              <a:rPr lang="en-GB"/>
              <a:t>Harsh penalties and enforcement</a:t>
            </a:r>
          </a:p>
          <a:p>
            <a:endParaRPr lang="en-GB"/>
          </a:p>
          <a:p>
            <a:r>
              <a:rPr lang="en-GB"/>
              <a:t>Associated campaigns </a:t>
            </a:r>
          </a:p>
          <a:p>
            <a:pPr lvl="1"/>
            <a:r>
              <a:rPr lang="en-GB"/>
              <a:t>Shock tactics but also…</a:t>
            </a:r>
          </a:p>
          <a:p>
            <a:pPr lvl="1"/>
            <a:r>
              <a:rPr lang="en-GB"/>
              <a:t>Aftermath – the social consequences for ordinary life.</a:t>
            </a:r>
          </a:p>
          <a:p>
            <a:endParaRPr lang="en-GB"/>
          </a:p>
          <a:p>
            <a:r>
              <a:rPr lang="en-GB"/>
              <a:t>Need to tackle social acceptability and the wider social context within which such behaviours occur</a:t>
            </a:r>
          </a:p>
          <a:p>
            <a:pPr lvl="1"/>
            <a:endParaRPr lang="en-GB"/>
          </a:p>
          <a:p>
            <a:pPr lvl="1"/>
            <a:endParaRPr lang="en-GB"/>
          </a:p>
          <a:p>
            <a:pPr lvl="1"/>
            <a:endParaRPr lang="en-GB"/>
          </a:p>
          <a:p>
            <a:endParaRPr lang="en-GB"/>
          </a:p>
          <a:p>
            <a:endParaRPr lang="en-GB"/>
          </a:p>
          <a:p>
            <a:endParaRPr lang="en-GB"/>
          </a:p>
          <a:p>
            <a:endParaRPr lang="en-US"/>
          </a:p>
        </p:txBody>
      </p:sp>
      <p:sp>
        <p:nvSpPr>
          <p:cNvPr id="4" name="Text Box 5"/>
          <p:cNvSpPr txBox="1">
            <a:spLocks noChangeArrowheads="1"/>
          </p:cNvSpPr>
          <p:nvPr/>
        </p:nvSpPr>
        <p:spPr bwMode="auto">
          <a:xfrm>
            <a:off x="2571736" y="285728"/>
            <a:ext cx="4214842" cy="369332"/>
          </a:xfrm>
          <a:prstGeom prst="rect">
            <a:avLst/>
          </a:prstGeom>
          <a:solidFill>
            <a:srgbClr val="CC99FF"/>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DRINK DRIVING</a:t>
            </a:r>
            <a:endParaRPr lang="en-US">
              <a:solidFill>
                <a:srgbClr val="000000"/>
              </a:solidFill>
              <a:latin typeface="Arial" charset="0"/>
            </a:endParaRPr>
          </a:p>
        </p:txBody>
      </p:sp>
      <p:sp>
        <p:nvSpPr>
          <p:cNvPr id="5" name="Text Box 6"/>
          <p:cNvSpPr txBox="1">
            <a:spLocks noChangeArrowheads="1"/>
          </p:cNvSpPr>
          <p:nvPr/>
        </p:nvSpPr>
        <p:spPr bwMode="auto">
          <a:xfrm>
            <a:off x="2571736" y="0"/>
            <a:ext cx="4214842" cy="366713"/>
          </a:xfrm>
          <a:prstGeom prst="rect">
            <a:avLst/>
          </a:prstGeom>
          <a:solidFill>
            <a:srgbClr val="FF0000"/>
          </a:solidFill>
          <a:ln w="9525">
            <a:noFill/>
            <a:miter lim="800000"/>
            <a:headEnd/>
            <a:tailEnd/>
          </a:ln>
          <a:effectLst/>
        </p:spPr>
        <p:txBody>
          <a:bodyPr wrap="square">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6" name="Slide Number Placeholder 5"/>
          <p:cNvSpPr>
            <a:spLocks noGrp="1"/>
          </p:cNvSpPr>
          <p:nvPr>
            <p:ph type="sldNum" sz="quarter" idx="12"/>
          </p:nvPr>
        </p:nvSpPr>
        <p:spPr/>
        <p:txBody>
          <a:bodyPr/>
          <a:lstStyle/>
          <a:p>
            <a:fld id="{6F2A6DEA-F6F3-44D4-91BD-0D61B66EFFBB}" type="slidenum">
              <a:rPr lang="en-US" smtClean="0">
                <a:solidFill>
                  <a:srgbClr val="000000"/>
                </a:solidFill>
              </a:rPr>
              <a:pPr/>
              <a:t>41</a:t>
            </a:fld>
            <a:endParaRPr lang="en-US">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a:t>Speed cameras (1)</a:t>
            </a:r>
            <a:endParaRPr lang="en-US"/>
          </a:p>
        </p:txBody>
      </p:sp>
      <p:sp>
        <p:nvSpPr>
          <p:cNvPr id="111620" name="Text Box 4"/>
          <p:cNvSpPr txBox="1">
            <a:spLocks noChangeArrowheads="1"/>
          </p:cNvSpPr>
          <p:nvPr/>
        </p:nvSpPr>
        <p:spPr bwMode="auto">
          <a:xfrm>
            <a:off x="2268538" y="188913"/>
            <a:ext cx="4103687" cy="366712"/>
          </a:xfrm>
          <a:prstGeom prst="rect">
            <a:avLst/>
          </a:prstGeom>
          <a:solidFill>
            <a:srgbClr val="FF00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pic>
        <p:nvPicPr>
          <p:cNvPr id="111624" name="Picture 8" descr="speedcamera_graphic_38677s"/>
          <p:cNvPicPr>
            <a:picLocks noChangeAspect="1" noChangeArrowheads="1"/>
          </p:cNvPicPr>
          <p:nvPr/>
        </p:nvPicPr>
        <p:blipFill>
          <a:blip r:embed="rId3" cstate="print"/>
          <a:srcRect/>
          <a:stretch>
            <a:fillRect/>
          </a:stretch>
        </p:blipFill>
        <p:spPr bwMode="auto">
          <a:xfrm>
            <a:off x="468313" y="1125538"/>
            <a:ext cx="6767512" cy="5710237"/>
          </a:xfrm>
          <a:prstGeom prst="rect">
            <a:avLst/>
          </a:prstGeom>
          <a:noFill/>
        </p:spPr>
      </p:pic>
      <p:sp>
        <p:nvSpPr>
          <p:cNvPr id="5" name="Slide Number Placeholder 4"/>
          <p:cNvSpPr>
            <a:spLocks noGrp="1"/>
          </p:cNvSpPr>
          <p:nvPr>
            <p:ph type="sldNum" sz="quarter" idx="12"/>
          </p:nvPr>
        </p:nvSpPr>
        <p:spPr/>
        <p:txBody>
          <a:bodyPr/>
          <a:lstStyle/>
          <a:p>
            <a:fld id="{6F2A6DEA-F6F3-44D4-91BD-0D61B66EFFBB}" type="slidenum">
              <a:rPr lang="en-US" smtClean="0">
                <a:solidFill>
                  <a:srgbClr val="000000"/>
                </a:solidFill>
              </a:rPr>
              <a:pPr/>
              <a:t>42</a:t>
            </a:fld>
            <a:endParaRPr lang="en-US">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GB" dirty="0" smtClean="0"/>
              <a:t>Speed </a:t>
            </a:r>
            <a:r>
              <a:rPr lang="en-GB" dirty="0"/>
              <a:t>Cameras (2)</a:t>
            </a:r>
            <a:endParaRPr lang="en-US" dirty="0"/>
          </a:p>
        </p:txBody>
      </p:sp>
      <p:sp>
        <p:nvSpPr>
          <p:cNvPr id="143363" name="Rectangle 3"/>
          <p:cNvSpPr>
            <a:spLocks noGrp="1" noChangeArrowheads="1"/>
          </p:cNvSpPr>
          <p:nvPr>
            <p:ph type="body" idx="1"/>
          </p:nvPr>
        </p:nvSpPr>
        <p:spPr>
          <a:xfrm>
            <a:off x="539750" y="1557338"/>
            <a:ext cx="7918450" cy="4538662"/>
          </a:xfrm>
        </p:spPr>
        <p:txBody>
          <a:bodyPr/>
          <a:lstStyle/>
          <a:p>
            <a:pPr>
              <a:lnSpc>
                <a:spcPct val="80000"/>
              </a:lnSpc>
              <a:buNone/>
            </a:pPr>
            <a:r>
              <a:rPr lang="en-GB" sz="2000" b="1" dirty="0" smtClean="0">
                <a:effectLst>
                  <a:outerShdw blurRad="38100" dist="38100" dir="2700000" algn="tl">
                    <a:srgbClr val="C0C0C0"/>
                  </a:outerShdw>
                </a:effectLst>
              </a:rPr>
              <a:t/>
            </a:r>
            <a:br>
              <a:rPr lang="en-GB" sz="2000" b="1" dirty="0" smtClean="0">
                <a:effectLst>
                  <a:outerShdw blurRad="38100" dist="38100" dir="2700000" algn="tl">
                    <a:srgbClr val="C0C0C0"/>
                  </a:outerShdw>
                </a:effectLst>
              </a:rPr>
            </a:br>
            <a:r>
              <a:rPr lang="en-GB" sz="2000" b="1" dirty="0" smtClean="0">
                <a:effectLst>
                  <a:outerShdw blurRad="38100" dist="38100" dir="2700000" algn="tl">
                    <a:srgbClr val="C0C0C0"/>
                  </a:outerShdw>
                </a:effectLst>
              </a:rPr>
              <a:t>So </a:t>
            </a:r>
            <a:r>
              <a:rPr lang="en-GB" sz="2000" b="1" dirty="0">
                <a:effectLst>
                  <a:outerShdw blurRad="38100" dist="38100" dir="2700000" algn="tl">
                    <a:srgbClr val="C0C0C0"/>
                  </a:outerShdw>
                </a:effectLst>
              </a:rPr>
              <a:t>they work</a:t>
            </a:r>
            <a:r>
              <a:rPr lang="en-GB" sz="2000" b="1" dirty="0" smtClean="0">
                <a:effectLst>
                  <a:outerShdw blurRad="38100" dist="38100" dir="2700000" algn="tl">
                    <a:srgbClr val="C0C0C0"/>
                  </a:outerShdw>
                </a:effectLst>
              </a:rPr>
              <a:t>?</a:t>
            </a:r>
          </a:p>
          <a:p>
            <a:pPr>
              <a:lnSpc>
                <a:spcPct val="80000"/>
              </a:lnSpc>
              <a:buFont typeface="Wingdings" pitchFamily="2" charset="2"/>
              <a:buNone/>
            </a:pPr>
            <a:r>
              <a:rPr lang="en-GB" sz="2000" b="1" dirty="0" smtClean="0">
                <a:effectLst>
                  <a:outerShdw blurRad="38100" dist="38100" dir="2700000" algn="tl">
                    <a:srgbClr val="C0C0C0"/>
                  </a:outerShdw>
                </a:effectLst>
              </a:rPr>
              <a:t>Yes</a:t>
            </a:r>
            <a:r>
              <a:rPr lang="en-GB" sz="2000" b="1" dirty="0">
                <a:effectLst>
                  <a:outerShdw blurRad="38100" dist="38100" dir="2700000" algn="tl">
                    <a:srgbClr val="C0C0C0"/>
                  </a:outerShdw>
                </a:effectLst>
              </a:rPr>
              <a:t>…</a:t>
            </a:r>
            <a:endParaRPr lang="en-US" sz="2000" b="1" dirty="0">
              <a:effectLst>
                <a:outerShdw blurRad="38100" dist="38100" dir="2700000" algn="tl">
                  <a:srgbClr val="C0C0C0"/>
                </a:outerShdw>
              </a:effectLst>
            </a:endParaRPr>
          </a:p>
          <a:p>
            <a:pPr>
              <a:lnSpc>
                <a:spcPct val="80000"/>
              </a:lnSpc>
            </a:pPr>
            <a:r>
              <a:rPr lang="en-US" sz="2000" dirty="0"/>
              <a:t>Studies have shown that a reduction in the speed limit to 20mph in built-up areas causes a 60 per cent fall in accidents </a:t>
            </a:r>
          </a:p>
          <a:p>
            <a:pPr>
              <a:lnSpc>
                <a:spcPct val="80000"/>
              </a:lnSpc>
            </a:pPr>
            <a:r>
              <a:rPr lang="en-US" sz="2000" dirty="0"/>
              <a:t>Evidence from </a:t>
            </a:r>
            <a:r>
              <a:rPr lang="en-US" sz="2000" dirty="0" err="1"/>
              <a:t>Swindon</a:t>
            </a:r>
            <a:r>
              <a:rPr lang="en-US" sz="2000" dirty="0"/>
              <a:t> showed a 30 per cent reduction in the numbers of people killed or injured since cameras were installed </a:t>
            </a:r>
          </a:p>
          <a:p>
            <a:pPr>
              <a:lnSpc>
                <a:spcPct val="80000"/>
              </a:lnSpc>
            </a:pPr>
            <a:r>
              <a:rPr lang="en-US" sz="2000" dirty="0"/>
              <a:t>At 10 of the sites in </a:t>
            </a:r>
            <a:r>
              <a:rPr lang="en-US" sz="2000" dirty="0" err="1"/>
              <a:t>Swindon</a:t>
            </a:r>
            <a:r>
              <a:rPr lang="en-US" sz="2000" dirty="0"/>
              <a:t> where cameras were introduced, no road accident deaths have been recorded </a:t>
            </a:r>
            <a:endParaRPr lang="en-US" sz="2000" b="1" dirty="0"/>
          </a:p>
          <a:p>
            <a:pPr>
              <a:lnSpc>
                <a:spcPct val="80000"/>
              </a:lnSpc>
              <a:buFont typeface="Wingdings" pitchFamily="2" charset="2"/>
              <a:buNone/>
            </a:pPr>
            <a:r>
              <a:rPr lang="en-US" sz="2000" b="1" dirty="0"/>
              <a:t>No...</a:t>
            </a:r>
            <a:r>
              <a:rPr lang="en-US" sz="2000" dirty="0"/>
              <a:t> </a:t>
            </a:r>
          </a:p>
          <a:p>
            <a:pPr>
              <a:lnSpc>
                <a:spcPct val="80000"/>
              </a:lnSpc>
            </a:pPr>
            <a:r>
              <a:rPr lang="en-US" sz="2000" dirty="0"/>
              <a:t>Critics say it's not speed that kills but tiredness and careless driving. It's this that should be targeted with safer driving campaigns </a:t>
            </a:r>
          </a:p>
          <a:p>
            <a:pPr>
              <a:lnSpc>
                <a:spcPct val="80000"/>
              </a:lnSpc>
            </a:pPr>
            <a:r>
              <a:rPr lang="en-US" sz="2000" dirty="0"/>
              <a:t>Speed cameras are being used as an easy way for the authorities to bump up their revenues, </a:t>
            </a:r>
            <a:r>
              <a:rPr lang="en-US" sz="2000" dirty="0" err="1"/>
              <a:t>antagonising</a:t>
            </a:r>
            <a:r>
              <a:rPr lang="en-US" sz="2000" dirty="0"/>
              <a:t> the public </a:t>
            </a:r>
          </a:p>
          <a:p>
            <a:pPr>
              <a:lnSpc>
                <a:spcPct val="80000"/>
              </a:lnSpc>
            </a:pPr>
            <a:r>
              <a:rPr lang="en-US" sz="2000" dirty="0"/>
              <a:t>Cameras are counter-productive in creating a tendency for drivers to break the speed limit when they are not around </a:t>
            </a:r>
          </a:p>
        </p:txBody>
      </p:sp>
      <p:sp>
        <p:nvSpPr>
          <p:cNvPr id="143364" name="Text Box 4"/>
          <p:cNvSpPr txBox="1">
            <a:spLocks noChangeArrowheads="1"/>
          </p:cNvSpPr>
          <p:nvPr/>
        </p:nvSpPr>
        <p:spPr bwMode="auto">
          <a:xfrm>
            <a:off x="2268538" y="188913"/>
            <a:ext cx="4103687" cy="366712"/>
          </a:xfrm>
          <a:prstGeom prst="rect">
            <a:avLst/>
          </a:prstGeom>
          <a:solidFill>
            <a:srgbClr val="FF0000"/>
          </a:solidFill>
          <a:ln w="9525">
            <a:noFill/>
            <a:miter lim="800000"/>
            <a:headEnd/>
            <a:tailEnd/>
          </a:ln>
          <a:effectLst/>
        </p:spPr>
        <p:txBody>
          <a:bodyPr>
            <a:spAutoFit/>
          </a:bodyPr>
          <a:lstStyle/>
          <a:p>
            <a:pPr algn="ctr" fontAlgn="base">
              <a:spcBef>
                <a:spcPct val="50000"/>
              </a:spcBef>
              <a:spcAft>
                <a:spcPct val="0"/>
              </a:spcAft>
            </a:pPr>
            <a:r>
              <a:rPr lang="en-GB">
                <a:solidFill>
                  <a:srgbClr val="000000"/>
                </a:solidFill>
                <a:latin typeface="Arial" charset="0"/>
              </a:rPr>
              <a:t>ENFORCEMENT</a:t>
            </a:r>
            <a:endParaRPr lang="en-US">
              <a:solidFill>
                <a:srgbClr val="000000"/>
              </a:solidFill>
              <a:latin typeface="Arial" charset="0"/>
            </a:endParaRPr>
          </a:p>
        </p:txBody>
      </p:sp>
      <p:sp>
        <p:nvSpPr>
          <p:cNvPr id="7" name="Rectangle 6"/>
          <p:cNvSpPr/>
          <p:nvPr/>
        </p:nvSpPr>
        <p:spPr>
          <a:xfrm>
            <a:off x="598488" y="1034634"/>
            <a:ext cx="2286000" cy="677108"/>
          </a:xfrm>
          <a:prstGeom prst="rect">
            <a:avLst/>
          </a:prstGeom>
        </p:spPr>
        <p:txBody>
          <a:bodyPr>
            <a:spAutoFit/>
          </a:bodyPr>
          <a:lstStyle/>
          <a:p>
            <a:pPr fontAlgn="base">
              <a:spcBef>
                <a:spcPct val="0"/>
              </a:spcBef>
              <a:spcAft>
                <a:spcPct val="0"/>
              </a:spcAft>
            </a:pPr>
            <a:r>
              <a:rPr lang="en-GB" sz="2000" b="1" kern="0" dirty="0">
                <a:solidFill>
                  <a:srgbClr val="000000"/>
                </a:solidFill>
                <a:effectLst>
                  <a:outerShdw blurRad="38100" dist="38100" dir="2700000" algn="tl">
                    <a:srgbClr val="C0C0C0"/>
                  </a:outerShdw>
                </a:effectLst>
              </a:rPr>
              <a:t>More on this</a:t>
            </a:r>
            <a:br>
              <a:rPr lang="en-GB" sz="2000" b="1" kern="0" dirty="0">
                <a:solidFill>
                  <a:srgbClr val="000000"/>
                </a:solidFill>
                <a:effectLst>
                  <a:outerShdw blurRad="38100" dist="38100" dir="2700000" algn="tl">
                    <a:srgbClr val="C0C0C0"/>
                  </a:outerShdw>
                </a:effectLst>
              </a:rPr>
            </a:br>
            <a:endParaRPr 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p>
            <a:fld id="{6F2A6DEA-F6F3-44D4-91BD-0D61B66EFFBB}" type="slidenum">
              <a:rPr lang="en-US" smtClean="0">
                <a:solidFill>
                  <a:srgbClr val="000000"/>
                </a:solidFill>
              </a:rPr>
              <a:pPr/>
              <a:t>43</a:t>
            </a:fld>
            <a:endParaRPr lang="en-US">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 Safety Audit</a:t>
            </a:r>
            <a:endParaRPr lang="en-GB" dirty="0"/>
          </a:p>
        </p:txBody>
      </p:sp>
      <p:sp>
        <p:nvSpPr>
          <p:cNvPr id="3" name="Content Placeholder 2"/>
          <p:cNvSpPr>
            <a:spLocks noGrp="1"/>
          </p:cNvSpPr>
          <p:nvPr>
            <p:ph idx="1"/>
          </p:nvPr>
        </p:nvSpPr>
        <p:spPr>
          <a:xfrm>
            <a:off x="539552" y="1484784"/>
            <a:ext cx="7918648" cy="4611216"/>
          </a:xfrm>
        </p:spPr>
        <p:txBody>
          <a:bodyPr>
            <a:normAutofit fontScale="85000" lnSpcReduction="20000"/>
          </a:bodyPr>
          <a:lstStyle/>
          <a:p>
            <a:r>
              <a:rPr lang="en-GB" dirty="0" smtClean="0"/>
              <a:t>The Road Safety Audit is an “evaluation of Highway Improvement Schemes to identify potential road safety problems that may affect any users of the highway and to recommend measures to eliminate or mitigate these problems”. It is now considered by many council officials as an essential, integral part of town planning and many private organisations now consider it at least desirable and often essential.</a:t>
            </a:r>
          </a:p>
          <a:p>
            <a:endParaRPr lang="en-GB" dirty="0" smtClean="0"/>
          </a:p>
          <a:p>
            <a:r>
              <a:rPr lang="en-GB" dirty="0" smtClean="0"/>
              <a:t>The Auditors need to take all road users into account, particularly vulnerable users such as pedestrians and pedal cyclists.</a:t>
            </a:r>
          </a:p>
          <a:p>
            <a:endParaRPr lang="en-GB" dirty="0" smtClean="0"/>
          </a:p>
          <a:p>
            <a:r>
              <a:rPr lang="en-GB" dirty="0" smtClean="0"/>
              <a:t>Having identified any potential road safety problems, the Auditors then make recommendations of possible solutions. The client then reviews the findings of the Road Safety Audit, deciding which recommendations to accept, and therefore implement within the scheme design and construction. For those recommendations that are not accepted, good reason should be given.</a:t>
            </a:r>
          </a:p>
          <a:p>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44</a:t>
            </a:fld>
            <a:endParaRPr lang="en-US">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 </a:t>
            </a:r>
            <a:r>
              <a:rPr lang="en-GB" smtClean="0"/>
              <a:t>safety Audit</a:t>
            </a:r>
            <a:endParaRPr lang="en-GB"/>
          </a:p>
        </p:txBody>
      </p:sp>
      <p:sp>
        <p:nvSpPr>
          <p:cNvPr id="3" name="Content Placeholder 2"/>
          <p:cNvSpPr>
            <a:spLocks noGrp="1"/>
          </p:cNvSpPr>
          <p:nvPr>
            <p:ph idx="1"/>
          </p:nvPr>
        </p:nvSpPr>
        <p:spPr>
          <a:xfrm>
            <a:off x="251520" y="1124744"/>
            <a:ext cx="8568952" cy="5589240"/>
          </a:xfrm>
        </p:spPr>
        <p:txBody>
          <a:bodyPr>
            <a:normAutofit fontScale="77500" lnSpcReduction="20000"/>
          </a:bodyPr>
          <a:lstStyle/>
          <a:p>
            <a:r>
              <a:rPr lang="en-GB" dirty="0" smtClean="0"/>
              <a:t>Road Safety Audits are undertaken at various stages of the highway improvement scheme and comprise:-</a:t>
            </a:r>
          </a:p>
          <a:p>
            <a:pPr lvl="1"/>
            <a:r>
              <a:rPr lang="en-GB" dirty="0" smtClean="0"/>
              <a:t>Stage 1 – Completion of preliminary design </a:t>
            </a:r>
          </a:p>
          <a:p>
            <a:pPr lvl="1"/>
            <a:r>
              <a:rPr lang="en-GB" dirty="0" smtClean="0"/>
              <a:t>Stage 2 – Completion of detailed design</a:t>
            </a:r>
          </a:p>
          <a:p>
            <a:pPr lvl="1"/>
            <a:r>
              <a:rPr lang="en-GB" dirty="0" smtClean="0"/>
              <a:t>Stage 3 – Completion of construction</a:t>
            </a:r>
          </a:p>
          <a:p>
            <a:pPr lvl="1"/>
            <a:r>
              <a:rPr lang="en-GB" dirty="0" smtClean="0"/>
              <a:t>Stage 4 – Monitoring (12 months and 36 months)</a:t>
            </a:r>
          </a:p>
          <a:p>
            <a:r>
              <a:rPr lang="en-GB" dirty="0" smtClean="0"/>
              <a:t>A stage 1 and 2 Road Safety Audit are quite often combined.</a:t>
            </a:r>
          </a:p>
          <a:p>
            <a:r>
              <a:rPr lang="en-GB" dirty="0" smtClean="0"/>
              <a:t>Road Safety Audits can be requested for:</a:t>
            </a:r>
          </a:p>
          <a:p>
            <a:pPr lvl="1"/>
            <a:r>
              <a:rPr lang="en-GB" dirty="0" smtClean="0"/>
              <a:t>Major and minor highway improvements</a:t>
            </a:r>
          </a:p>
          <a:p>
            <a:pPr lvl="1"/>
            <a:r>
              <a:rPr lang="en-GB" dirty="0" smtClean="0"/>
              <a:t>Traffic management and calming schemes</a:t>
            </a:r>
          </a:p>
          <a:p>
            <a:pPr lvl="1"/>
            <a:r>
              <a:rPr lang="en-GB" dirty="0" smtClean="0"/>
              <a:t>Pedestrian and cycling schemes</a:t>
            </a:r>
          </a:p>
          <a:p>
            <a:pPr lvl="1"/>
            <a:r>
              <a:rPr lang="en-GB" dirty="0" smtClean="0"/>
              <a:t>New and amended junctions</a:t>
            </a:r>
          </a:p>
          <a:p>
            <a:pPr lvl="1"/>
            <a:r>
              <a:rPr lang="en-GB" dirty="0" smtClean="0"/>
              <a:t>Motorway improvements</a:t>
            </a:r>
          </a:p>
          <a:p>
            <a:r>
              <a:rPr lang="en-GB" dirty="0" smtClean="0"/>
              <a:t>Road Safety Audits are undertaken by an Audit Team, which must be independent to the Design Team.  </a:t>
            </a:r>
          </a:p>
          <a:p>
            <a:pPr lvl="1"/>
            <a:r>
              <a:rPr lang="en-GB" dirty="0" smtClean="0"/>
              <a:t>The Audit Team comprises of a minimum of two persons with appropriate levels of training, skills and experience in Road Safety Engineering and/or Accident Investigation.  </a:t>
            </a:r>
          </a:p>
          <a:p>
            <a:pPr lvl="1"/>
            <a:r>
              <a:rPr lang="en-GB" dirty="0" smtClean="0"/>
              <a:t>The members of the Audit Team may be drawn from within the Design Organisation or from another body.</a:t>
            </a:r>
          </a:p>
          <a:p>
            <a:r>
              <a:rPr lang="en-GB" dirty="0" smtClean="0"/>
              <a:t>Site visits are a specific requirement of the Audit and both day time and night time visits are usually required in the later Audit stages.</a:t>
            </a:r>
          </a:p>
          <a:p>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45</a:t>
            </a:fld>
            <a:endParaRPr lang="en-US">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US" dirty="0"/>
          </a:p>
        </p:txBody>
      </p:sp>
      <p:sp>
        <p:nvSpPr>
          <p:cNvPr id="3" name="Content Placeholder 2"/>
          <p:cNvSpPr>
            <a:spLocks noGrp="1"/>
          </p:cNvSpPr>
          <p:nvPr>
            <p:ph idx="1"/>
          </p:nvPr>
        </p:nvSpPr>
        <p:spPr>
          <a:xfrm>
            <a:off x="357158" y="1142984"/>
            <a:ext cx="8643998" cy="5715016"/>
          </a:xfrm>
        </p:spPr>
        <p:txBody>
          <a:bodyPr>
            <a:normAutofit/>
          </a:bodyPr>
          <a:lstStyle/>
          <a:p>
            <a:pPr marL="342900" lvl="1" indent="-342900">
              <a:buFont typeface="Wingdings" pitchFamily="2" charset="2"/>
              <a:buChar char="n"/>
            </a:pPr>
            <a:endParaRPr lang="en-GB" dirty="0" smtClean="0"/>
          </a:p>
          <a:p>
            <a:pPr marL="342900" lvl="1" indent="-342900">
              <a:buFont typeface="Wingdings" pitchFamily="2" charset="2"/>
              <a:buChar char="n"/>
            </a:pPr>
            <a:r>
              <a:rPr lang="en-GB" sz="2100" dirty="0" smtClean="0"/>
              <a:t>Road user safety s</a:t>
            </a:r>
            <a:r>
              <a:rPr lang="en-GB" sz="2100" dirty="0" smtClean="0">
                <a:ea typeface="+mn-ea"/>
              </a:rPr>
              <a:t>olutions – the three Es</a:t>
            </a:r>
          </a:p>
          <a:p>
            <a:pPr marL="742950" lvl="2" indent="-342900">
              <a:buFont typeface="Wingdings" pitchFamily="2" charset="2"/>
              <a:buChar char="n"/>
            </a:pPr>
            <a:r>
              <a:rPr lang="en-GB" dirty="0" smtClean="0"/>
              <a:t>Education, educate the driver</a:t>
            </a:r>
          </a:p>
          <a:p>
            <a:pPr marL="742950" lvl="2" indent="-342900">
              <a:buFont typeface="Wingdings" pitchFamily="2" charset="2"/>
              <a:buChar char="n"/>
            </a:pPr>
            <a:r>
              <a:rPr lang="en-GB" dirty="0" smtClean="0"/>
              <a:t>Enforcement, restrict the driver</a:t>
            </a:r>
          </a:p>
          <a:p>
            <a:pPr marL="742950" lvl="2" indent="-342900">
              <a:buFont typeface="Wingdings" pitchFamily="2" charset="2"/>
              <a:buChar char="n"/>
            </a:pPr>
            <a:r>
              <a:rPr lang="en-GB" dirty="0" smtClean="0"/>
              <a:t>Engineering, aid or take over from the driver</a:t>
            </a:r>
          </a:p>
          <a:p>
            <a:endParaRPr lang="en-GB" dirty="0" smtClean="0"/>
          </a:p>
          <a:p>
            <a:r>
              <a:rPr lang="en-GB" dirty="0" smtClean="0"/>
              <a:t>Road safety audit</a:t>
            </a:r>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46</a:t>
            </a:fld>
            <a:endParaRPr lang="en-US">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Worst road. Why?</a:t>
            </a:r>
            <a:endParaRPr lang="en-GB" dirty="0"/>
          </a:p>
        </p:txBody>
      </p:sp>
      <p:sp>
        <p:nvSpPr>
          <p:cNvPr id="3" name="Content Placeholder 2"/>
          <p:cNvSpPr>
            <a:spLocks noGrp="1"/>
          </p:cNvSpPr>
          <p:nvPr>
            <p:ph idx="1"/>
          </p:nvPr>
        </p:nvSpPr>
        <p:spPr>
          <a:xfrm>
            <a:off x="683568" y="1196752"/>
            <a:ext cx="7772400" cy="4896544"/>
          </a:xfrm>
        </p:spPr>
        <p:txBody>
          <a:bodyPr/>
          <a:lstStyle/>
          <a:p>
            <a:r>
              <a:rPr lang="en-GB" dirty="0" smtClean="0"/>
              <a:t>A537 through the Peak District,</a:t>
            </a:r>
          </a:p>
          <a:p>
            <a:pPr lvl="1"/>
            <a:r>
              <a:rPr lang="en-GB" sz="1800" dirty="0" smtClean="0"/>
              <a:t>known as the Cat and Fiddle, </a:t>
            </a:r>
          </a:p>
          <a:p>
            <a:pPr lvl="1"/>
            <a:r>
              <a:rPr lang="en-GB" sz="1800" dirty="0" smtClean="0"/>
              <a:t>had severe bends, steep falls from the carriageway and was edged by dry-stone walls or rock face for almost all its length.</a:t>
            </a:r>
          </a:p>
          <a:p>
            <a:pPr lvl="1"/>
            <a:r>
              <a:rPr lang="en-GB" sz="1800" dirty="0" smtClean="0"/>
              <a:t>Fatal and serious collisions on the route - popular with tourists, goods vehicles and motorcyclists - rose from 15 in the three years to 2005 to 34 between 2006 and 2008.</a:t>
            </a:r>
          </a:p>
          <a:p>
            <a:pPr lvl="1"/>
            <a:r>
              <a:rPr lang="en-GB" sz="1800" dirty="0" smtClean="0"/>
              <a:t>Single carriageway A road.</a:t>
            </a:r>
          </a:p>
          <a:p>
            <a:pPr lvl="1"/>
            <a:r>
              <a:rPr lang="en-GB" sz="1800" dirty="0" smtClean="0"/>
              <a:t>Most crashes happened at weekends during the summer in dry, daylight conditions.</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5</a:t>
            </a:fld>
            <a:endParaRPr lang="en-US">
              <a:solidFill>
                <a:srgbClr val="000000"/>
              </a:solidFill>
            </a:endParaRPr>
          </a:p>
        </p:txBody>
      </p:sp>
      <p:sp>
        <p:nvSpPr>
          <p:cNvPr id="5" name="Rectangle 4"/>
          <p:cNvSpPr>
            <a:spLocks noChangeArrowheads="1"/>
          </p:cNvSpPr>
          <p:nvPr/>
        </p:nvSpPr>
        <p:spPr bwMode="auto">
          <a:xfrm>
            <a:off x="3143240" y="0"/>
            <a:ext cx="2597150" cy="366712"/>
          </a:xfrm>
          <a:prstGeom prst="rect">
            <a:avLst/>
          </a:prstGeom>
          <a:solidFill>
            <a:srgbClr val="CC99FF"/>
          </a:solidFill>
          <a:ln w="9525">
            <a:noFill/>
            <a:miter lim="800000"/>
            <a:headEnd/>
            <a:tailEnd/>
          </a:ln>
          <a:effectLst/>
        </p:spPr>
        <p:txBody>
          <a:bodyPr wrap="none">
            <a:spAutoFit/>
          </a:bodyPr>
          <a:lstStyle/>
          <a:p>
            <a:pPr fontAlgn="base">
              <a:spcBef>
                <a:spcPct val="0"/>
              </a:spcBef>
              <a:spcAft>
                <a:spcPct val="0"/>
              </a:spcAft>
            </a:pPr>
            <a:r>
              <a:rPr lang="en-GB" dirty="0">
                <a:solidFill>
                  <a:srgbClr val="000000"/>
                </a:solidFill>
              </a:rPr>
              <a:t>ROAD ENVIRONMENT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59" y="228600"/>
            <a:ext cx="2463503" cy="1143000"/>
          </a:xfrm>
        </p:spPr>
        <p:txBody>
          <a:bodyPr/>
          <a:lstStyle/>
          <a:p>
            <a:r>
              <a:rPr lang="en-GB" dirty="0" smtClean="0"/>
              <a:t>Most improved roads</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6</a:t>
            </a:fld>
            <a:endParaRPr lang="en-US">
              <a:solidFill>
                <a:srgbClr val="000000"/>
              </a:solidFill>
            </a:endParaRPr>
          </a:p>
        </p:txBody>
      </p:sp>
      <p:pic>
        <p:nvPicPr>
          <p:cNvPr id="27650" name="Picture 2"/>
          <p:cNvPicPr>
            <a:picLocks noChangeAspect="1" noChangeArrowheads="1"/>
          </p:cNvPicPr>
          <p:nvPr/>
        </p:nvPicPr>
        <p:blipFill>
          <a:blip r:embed="rId2" cstate="print"/>
          <a:srcRect/>
          <a:stretch>
            <a:fillRect/>
          </a:stretch>
        </p:blipFill>
        <p:spPr bwMode="auto">
          <a:xfrm>
            <a:off x="179512" y="99045"/>
            <a:ext cx="5313541" cy="6758955"/>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5796136" y="1700808"/>
            <a:ext cx="1728192" cy="505437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F2A6DEA-F6F3-44D4-91BD-0D61B66EFFBB}" type="slidenum">
              <a:rPr lang="en-US" smtClean="0">
                <a:solidFill>
                  <a:srgbClr val="000000"/>
                </a:solidFill>
              </a:rPr>
              <a:pPr/>
              <a:t>7</a:t>
            </a:fld>
            <a:endParaRPr lang="en-US">
              <a:solidFill>
                <a:srgbClr val="000000"/>
              </a:solidFill>
            </a:endParaRPr>
          </a:p>
        </p:txBody>
      </p:sp>
      <p:pic>
        <p:nvPicPr>
          <p:cNvPr id="26626" name="Picture 2"/>
          <p:cNvPicPr>
            <a:picLocks noChangeAspect="1" noChangeArrowheads="1"/>
          </p:cNvPicPr>
          <p:nvPr/>
        </p:nvPicPr>
        <p:blipFill>
          <a:blip r:embed="rId2" cstate="print"/>
          <a:srcRect/>
          <a:stretch>
            <a:fillRect/>
          </a:stretch>
        </p:blipFill>
        <p:spPr bwMode="auto">
          <a:xfrm>
            <a:off x="179512" y="-1622556"/>
            <a:ext cx="9144000" cy="8480556"/>
          </a:xfrm>
          <a:prstGeom prst="rect">
            <a:avLst/>
          </a:prstGeom>
          <a:noFill/>
          <a:ln w="9525">
            <a:noFill/>
            <a:miter lim="800000"/>
            <a:headEnd/>
            <a:tailEnd/>
          </a:ln>
        </p:spPr>
      </p:pic>
      <p:sp>
        <p:nvSpPr>
          <p:cNvPr id="6" name="Rectangle 5"/>
          <p:cNvSpPr>
            <a:spLocks noChangeArrowheads="1"/>
          </p:cNvSpPr>
          <p:nvPr/>
        </p:nvSpPr>
        <p:spPr bwMode="auto">
          <a:xfrm>
            <a:off x="3143240" y="0"/>
            <a:ext cx="2597150" cy="366712"/>
          </a:xfrm>
          <a:prstGeom prst="rect">
            <a:avLst/>
          </a:prstGeom>
          <a:solidFill>
            <a:srgbClr val="CC99FF"/>
          </a:solidFill>
          <a:ln w="9525">
            <a:noFill/>
            <a:miter lim="800000"/>
            <a:headEnd/>
            <a:tailEnd/>
          </a:ln>
          <a:effectLst/>
        </p:spPr>
        <p:txBody>
          <a:bodyPr wrap="none">
            <a:spAutoFit/>
          </a:bodyPr>
          <a:lstStyle/>
          <a:p>
            <a:pPr fontAlgn="base">
              <a:spcBef>
                <a:spcPct val="0"/>
              </a:spcBef>
              <a:spcAft>
                <a:spcPct val="0"/>
              </a:spcAft>
            </a:pPr>
            <a:r>
              <a:rPr lang="en-GB" dirty="0">
                <a:solidFill>
                  <a:srgbClr val="000000"/>
                </a:solidFill>
              </a:rPr>
              <a:t>ROAD ENVIRONMENT</a:t>
            </a:r>
            <a:endParaRPr lang="en-US"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260350"/>
            <a:ext cx="6994525" cy="1143000"/>
          </a:xfrm>
        </p:spPr>
        <p:txBody>
          <a:bodyPr/>
          <a:lstStyle/>
          <a:p>
            <a:r>
              <a:rPr lang="en-GB" dirty="0" smtClean="0"/>
              <a:t>Roads and deaths</a:t>
            </a:r>
            <a:endParaRPr lang="en-GB" dirty="0"/>
          </a:p>
        </p:txBody>
      </p:sp>
      <p:pic>
        <p:nvPicPr>
          <p:cNvPr id="40967" name="Picture 7"/>
          <p:cNvPicPr>
            <a:picLocks noGrp="1" noChangeAspect="1" noChangeArrowheads="1"/>
          </p:cNvPicPr>
          <p:nvPr>
            <p:ph type="body" idx="1"/>
          </p:nvPr>
        </p:nvPicPr>
        <p:blipFill>
          <a:blip r:embed="rId3" cstate="print"/>
          <a:srcRect/>
          <a:stretch>
            <a:fillRect/>
          </a:stretch>
        </p:blipFill>
        <p:spPr>
          <a:xfrm>
            <a:off x="2500298" y="2821305"/>
            <a:ext cx="6500857" cy="4297909"/>
          </a:xfrm>
          <a:noFill/>
          <a:ln/>
        </p:spPr>
      </p:pic>
      <p:sp>
        <p:nvSpPr>
          <p:cNvPr id="40968" name="Text Box 8"/>
          <p:cNvSpPr txBox="1">
            <a:spLocks noChangeArrowheads="1"/>
          </p:cNvSpPr>
          <p:nvPr/>
        </p:nvSpPr>
        <p:spPr bwMode="auto">
          <a:xfrm>
            <a:off x="785786" y="1142984"/>
            <a:ext cx="6913562" cy="2154237"/>
          </a:xfrm>
          <a:prstGeom prst="rect">
            <a:avLst/>
          </a:prstGeom>
          <a:noFill/>
          <a:ln w="9525">
            <a:noFill/>
            <a:miter lim="800000"/>
            <a:headEnd/>
            <a:tailEnd/>
          </a:ln>
          <a:effectLst/>
        </p:spPr>
        <p:txBody>
          <a:bodyPr>
            <a:spAutoFit/>
          </a:bodyPr>
          <a:lstStyle/>
          <a:p>
            <a:pPr fontAlgn="base">
              <a:spcBef>
                <a:spcPct val="50000"/>
              </a:spcBef>
              <a:spcAft>
                <a:spcPct val="0"/>
              </a:spcAft>
              <a:buFontTx/>
              <a:buChar char="•"/>
            </a:pPr>
            <a:r>
              <a:rPr lang="en-GB" dirty="0">
                <a:solidFill>
                  <a:srgbClr val="000000"/>
                </a:solidFill>
                <a:latin typeface="Arial" charset="0"/>
              </a:rPr>
              <a:t>  19% of traffic was on motorways, but this accounts for 5% of casualties</a:t>
            </a:r>
          </a:p>
          <a:p>
            <a:pPr fontAlgn="base">
              <a:spcBef>
                <a:spcPct val="50000"/>
              </a:spcBef>
              <a:spcAft>
                <a:spcPct val="0"/>
              </a:spcAft>
              <a:buFontTx/>
              <a:buChar char="•"/>
            </a:pPr>
            <a:r>
              <a:rPr lang="en-GB" dirty="0">
                <a:solidFill>
                  <a:srgbClr val="000000"/>
                </a:solidFill>
                <a:latin typeface="Arial" charset="0"/>
              </a:rPr>
              <a:t>  38% of deaths occurred on rural A roads with 62% on all rural roads – but only 40% of the traffic</a:t>
            </a:r>
          </a:p>
          <a:p>
            <a:pPr fontAlgn="base">
              <a:spcBef>
                <a:spcPct val="50000"/>
              </a:spcBef>
              <a:spcAft>
                <a:spcPct val="0"/>
              </a:spcAft>
              <a:buFontTx/>
              <a:buChar char="•"/>
            </a:pPr>
            <a:r>
              <a:rPr lang="en-GB" dirty="0">
                <a:solidFill>
                  <a:srgbClr val="000000"/>
                </a:solidFill>
                <a:latin typeface="Arial" charset="0"/>
              </a:rPr>
              <a:t>  Nearly 60% of all casualties occur on urban roads </a:t>
            </a:r>
          </a:p>
          <a:p>
            <a:pPr fontAlgn="base">
              <a:spcBef>
                <a:spcPct val="50000"/>
              </a:spcBef>
              <a:spcAft>
                <a:spcPct val="0"/>
              </a:spcAft>
            </a:pPr>
            <a:endParaRPr lang="en-GB" dirty="0">
              <a:solidFill>
                <a:srgbClr val="000000"/>
              </a:solidFill>
              <a:latin typeface="Arial" charset="0"/>
            </a:endParaRPr>
          </a:p>
        </p:txBody>
      </p:sp>
      <p:sp>
        <p:nvSpPr>
          <p:cNvPr id="5" name="Slide Number Placeholder 4"/>
          <p:cNvSpPr>
            <a:spLocks noGrp="1"/>
          </p:cNvSpPr>
          <p:nvPr>
            <p:ph type="sldNum" sz="quarter" idx="12"/>
          </p:nvPr>
        </p:nvSpPr>
        <p:spPr/>
        <p:txBody>
          <a:bodyPr/>
          <a:lstStyle/>
          <a:p>
            <a:fld id="{6F2A6DEA-F6F3-44D4-91BD-0D61B66EFFBB}" type="slidenum">
              <a:rPr lang="en-US" smtClean="0">
                <a:solidFill>
                  <a:srgbClr val="000000"/>
                </a:solidFill>
              </a:rPr>
              <a:pPr/>
              <a:t>8</a:t>
            </a:fld>
            <a:endParaRPr lang="en-US">
              <a:solidFill>
                <a:srgbClr val="000000"/>
              </a:solidFill>
            </a:endParaRPr>
          </a:p>
        </p:txBody>
      </p:sp>
      <p:sp>
        <p:nvSpPr>
          <p:cNvPr id="6" name="Rectangle 4"/>
          <p:cNvSpPr>
            <a:spLocks noChangeArrowheads="1"/>
          </p:cNvSpPr>
          <p:nvPr/>
        </p:nvSpPr>
        <p:spPr bwMode="auto">
          <a:xfrm>
            <a:off x="3143240" y="0"/>
            <a:ext cx="2597150" cy="366712"/>
          </a:xfrm>
          <a:prstGeom prst="rect">
            <a:avLst/>
          </a:prstGeom>
          <a:solidFill>
            <a:srgbClr val="CC99FF"/>
          </a:solidFill>
          <a:ln w="9525">
            <a:noFill/>
            <a:miter lim="800000"/>
            <a:headEnd/>
            <a:tailEnd/>
          </a:ln>
          <a:effectLst/>
        </p:spPr>
        <p:txBody>
          <a:bodyPr wrap="none">
            <a:spAutoFit/>
          </a:bodyPr>
          <a:lstStyle/>
          <a:p>
            <a:pPr fontAlgn="base">
              <a:spcBef>
                <a:spcPct val="0"/>
              </a:spcBef>
              <a:spcAft>
                <a:spcPct val="0"/>
              </a:spcAft>
            </a:pPr>
            <a:r>
              <a:rPr lang="en-GB" dirty="0">
                <a:solidFill>
                  <a:srgbClr val="000000"/>
                </a:solidFill>
              </a:rPr>
              <a:t>ROAD ENVIRONMENT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371600" y="260350"/>
            <a:ext cx="7772400" cy="1143000"/>
          </a:xfrm>
        </p:spPr>
        <p:txBody>
          <a:bodyPr/>
          <a:lstStyle/>
          <a:p>
            <a:r>
              <a:rPr lang="en-GB"/>
              <a:t>Design of streets and environment</a:t>
            </a:r>
            <a:endParaRPr lang="en-US"/>
          </a:p>
        </p:txBody>
      </p:sp>
      <p:sp>
        <p:nvSpPr>
          <p:cNvPr id="140291" name="Rectangle 3"/>
          <p:cNvSpPr>
            <a:spLocks noGrp="1" noChangeArrowheads="1"/>
          </p:cNvSpPr>
          <p:nvPr>
            <p:ph type="body" idx="1"/>
          </p:nvPr>
        </p:nvSpPr>
        <p:spPr>
          <a:xfrm>
            <a:off x="0" y="1412875"/>
            <a:ext cx="9144000" cy="5445125"/>
          </a:xfrm>
          <a:solidFill>
            <a:schemeClr val="bg1"/>
          </a:solidFill>
        </p:spPr>
        <p:txBody>
          <a:bodyPr/>
          <a:lstStyle/>
          <a:p>
            <a:pPr>
              <a:lnSpc>
                <a:spcPct val="80000"/>
              </a:lnSpc>
              <a:buFontTx/>
              <a:buNone/>
            </a:pPr>
            <a:r>
              <a:rPr lang="en-GB" sz="2000"/>
              <a:t>Areas of high road user accidents tend to be characterised by:</a:t>
            </a:r>
          </a:p>
          <a:p>
            <a:pPr>
              <a:lnSpc>
                <a:spcPct val="80000"/>
              </a:lnSpc>
              <a:buFontTx/>
              <a:buNone/>
            </a:pPr>
            <a:endParaRPr lang="en-GB" sz="2000"/>
          </a:p>
          <a:p>
            <a:pPr>
              <a:lnSpc>
                <a:spcPct val="80000"/>
              </a:lnSpc>
            </a:pPr>
            <a:r>
              <a:rPr lang="en-GB" sz="2000"/>
              <a:t>Large open carriage way for vehicles. </a:t>
            </a:r>
          </a:p>
          <a:p>
            <a:pPr>
              <a:lnSpc>
                <a:spcPct val="80000"/>
              </a:lnSpc>
            </a:pPr>
            <a:endParaRPr lang="en-GB" sz="2000"/>
          </a:p>
          <a:p>
            <a:pPr>
              <a:lnSpc>
                <a:spcPct val="80000"/>
              </a:lnSpc>
            </a:pPr>
            <a:r>
              <a:rPr lang="en-GB" sz="2000"/>
              <a:t>Areas of mixed land-use</a:t>
            </a:r>
          </a:p>
          <a:p>
            <a:pPr>
              <a:lnSpc>
                <a:spcPct val="80000"/>
              </a:lnSpc>
            </a:pPr>
            <a:endParaRPr lang="en-GB" sz="2000"/>
          </a:p>
          <a:p>
            <a:pPr>
              <a:lnSpc>
                <a:spcPct val="80000"/>
              </a:lnSpc>
            </a:pPr>
            <a:r>
              <a:rPr lang="en-GB" sz="2000"/>
              <a:t>Areas where houses have little or no outside areas for recreation.</a:t>
            </a:r>
          </a:p>
          <a:p>
            <a:pPr>
              <a:lnSpc>
                <a:spcPct val="80000"/>
              </a:lnSpc>
            </a:pPr>
            <a:endParaRPr lang="en-GB" sz="2000"/>
          </a:p>
          <a:p>
            <a:pPr>
              <a:lnSpc>
                <a:spcPct val="80000"/>
              </a:lnSpc>
            </a:pPr>
            <a:r>
              <a:rPr lang="en-GB" sz="2000"/>
              <a:t>No segregation of heavy volume traffic from pedestrian and other light traffic. </a:t>
            </a:r>
          </a:p>
          <a:p>
            <a:pPr>
              <a:lnSpc>
                <a:spcPct val="80000"/>
              </a:lnSpc>
            </a:pPr>
            <a:endParaRPr lang="en-GB" sz="2000"/>
          </a:p>
          <a:p>
            <a:pPr>
              <a:lnSpc>
                <a:spcPct val="80000"/>
              </a:lnSpc>
            </a:pPr>
            <a:r>
              <a:rPr lang="en-GB" sz="2000"/>
              <a:t>Housing and streets where pedestrian and other travellers’ safety has not been considered and were often designed pre-motor-vehicle. Hence greater on-road parking and narrow pavements increase road user conflict and increases the potential for accidents (Christie 1995). </a:t>
            </a:r>
          </a:p>
          <a:p>
            <a:pPr>
              <a:lnSpc>
                <a:spcPct val="80000"/>
              </a:lnSpc>
            </a:pPr>
            <a:endParaRPr lang="en-GB" sz="2000"/>
          </a:p>
          <a:p>
            <a:pPr>
              <a:lnSpc>
                <a:spcPct val="80000"/>
              </a:lnSpc>
            </a:pPr>
            <a:r>
              <a:rPr lang="en-GB" sz="2000"/>
              <a:t>Crossing of main roads to get to services increases road user danger</a:t>
            </a:r>
          </a:p>
          <a:p>
            <a:pPr lvl="1">
              <a:lnSpc>
                <a:spcPct val="80000"/>
              </a:lnSpc>
            </a:pPr>
            <a:r>
              <a:rPr lang="en-GB" sz="1800"/>
              <a:t>it has been found that children from families with the lowest quarter of income cross 50% more roads than those in families in the highest income quarter (Judge and Benzeval, 1993; White </a:t>
            </a:r>
            <a:r>
              <a:rPr lang="en-GB" sz="1800" i="1"/>
              <a:t>et al.</a:t>
            </a:r>
            <a:r>
              <a:rPr lang="en-GB" sz="1800"/>
              <a:t>, 2000). </a:t>
            </a:r>
          </a:p>
        </p:txBody>
      </p:sp>
      <p:sp>
        <p:nvSpPr>
          <p:cNvPr id="140292" name="Rectangle 4"/>
          <p:cNvSpPr>
            <a:spLocks noChangeArrowheads="1"/>
          </p:cNvSpPr>
          <p:nvPr/>
        </p:nvSpPr>
        <p:spPr bwMode="auto">
          <a:xfrm>
            <a:off x="3143240" y="0"/>
            <a:ext cx="2597150" cy="366712"/>
          </a:xfrm>
          <a:prstGeom prst="rect">
            <a:avLst/>
          </a:prstGeom>
          <a:solidFill>
            <a:srgbClr val="CC99FF"/>
          </a:solidFill>
          <a:ln w="9525">
            <a:noFill/>
            <a:miter lim="800000"/>
            <a:headEnd/>
            <a:tailEnd/>
          </a:ln>
          <a:effectLst/>
        </p:spPr>
        <p:txBody>
          <a:bodyPr wrap="none">
            <a:spAutoFit/>
          </a:bodyPr>
          <a:lstStyle/>
          <a:p>
            <a:pPr fontAlgn="base">
              <a:spcBef>
                <a:spcPct val="0"/>
              </a:spcBef>
              <a:spcAft>
                <a:spcPct val="0"/>
              </a:spcAft>
            </a:pPr>
            <a:r>
              <a:rPr lang="en-GB" dirty="0">
                <a:solidFill>
                  <a:srgbClr val="000000"/>
                </a:solidFill>
              </a:rPr>
              <a:t>ROAD ENVIRONMENT</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B96096AA-24B4-404F-987E-A076233F1911}" type="slidenum">
              <a:rPr lang="en-US" smtClean="0">
                <a:solidFill>
                  <a:srgbClr val="000000"/>
                </a:solidFill>
              </a:rPr>
              <a:pPr/>
              <a:t>9</a:t>
            </a:fld>
            <a:endParaRPr lang="en-US">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3696</Words>
  <Application>Microsoft Office PowerPoint</Application>
  <PresentationFormat>On-screen Show (4:3)</PresentationFormat>
  <Paragraphs>604</Paragraphs>
  <Slides>46</Slides>
  <Notes>15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0" baseType="lpstr">
      <vt:lpstr>Office Theme</vt:lpstr>
      <vt:lpstr>1_Default Design</vt:lpstr>
      <vt:lpstr>2_Default Design</vt:lpstr>
      <vt:lpstr>Document</vt:lpstr>
      <vt:lpstr>The 3 Es and Road Safety Policy Developing a road safety audit</vt:lpstr>
      <vt:lpstr>Content</vt:lpstr>
      <vt:lpstr>Road casualty causation</vt:lpstr>
      <vt:lpstr>Britain’s most dangerous roads</vt:lpstr>
      <vt:lpstr>Worst road. Why?</vt:lpstr>
      <vt:lpstr>Most improved roads</vt:lpstr>
      <vt:lpstr>Slide 7</vt:lpstr>
      <vt:lpstr>Roads and deaths</vt:lpstr>
      <vt:lpstr>Design of streets and environment</vt:lpstr>
      <vt:lpstr>Skill Deprivation</vt:lpstr>
      <vt:lpstr>Novice driver eye gaze and fixation</vt:lpstr>
      <vt:lpstr>Slide 12</vt:lpstr>
      <vt:lpstr>Slide 13</vt:lpstr>
      <vt:lpstr>Slide 14</vt:lpstr>
      <vt:lpstr>Slide 15</vt:lpstr>
      <vt:lpstr>Slide 16</vt:lpstr>
      <vt:lpstr>Interventions: The 3 E’s</vt:lpstr>
      <vt:lpstr>Movement and place </vt:lpstr>
      <vt:lpstr>Slide 19</vt:lpstr>
      <vt:lpstr>Traffic calming types in the UK </vt:lpstr>
      <vt:lpstr>Traffic calming types in the UK</vt:lpstr>
      <vt:lpstr>Traffic calming types in the UK</vt:lpstr>
      <vt:lpstr>Traffic calming</vt:lpstr>
      <vt:lpstr>Shared space</vt:lpstr>
      <vt:lpstr>Shared space</vt:lpstr>
      <vt:lpstr>Driving tests, learners and safety</vt:lpstr>
      <vt:lpstr>Slide 27</vt:lpstr>
      <vt:lpstr>Slide 28</vt:lpstr>
      <vt:lpstr>Slide 29</vt:lpstr>
      <vt:lpstr>Context, theory and interventions</vt:lpstr>
      <vt:lpstr>Summary</vt:lpstr>
      <vt:lpstr>Context</vt:lpstr>
      <vt:lpstr>Slide 33</vt:lpstr>
      <vt:lpstr>Slide 34</vt:lpstr>
      <vt:lpstr>High compliance</vt:lpstr>
      <vt:lpstr>Context</vt:lpstr>
      <vt:lpstr>Context</vt:lpstr>
      <vt:lpstr>Legislation</vt:lpstr>
      <vt:lpstr>Legislation</vt:lpstr>
      <vt:lpstr>Evaluation</vt:lpstr>
      <vt:lpstr>Summary</vt:lpstr>
      <vt:lpstr>Speed cameras (1)</vt:lpstr>
      <vt:lpstr>Speed Cameras (2)</vt:lpstr>
      <vt:lpstr>Road Safety Audit</vt:lpstr>
      <vt:lpstr>Road safety Audit</vt:lpstr>
      <vt:lpstr>Conclusion</vt:lpstr>
    </vt:vector>
  </TitlesOfParts>
  <Company>University of the West of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Es and Road Safety Policy</dc:title>
  <dc:creator>Charles Musselwhite</dc:creator>
  <cp:lastModifiedBy>Charles Musselwhite</cp:lastModifiedBy>
  <cp:revision>44</cp:revision>
  <dcterms:created xsi:type="dcterms:W3CDTF">2012-01-16T13:39:15Z</dcterms:created>
  <dcterms:modified xsi:type="dcterms:W3CDTF">2013-03-01T14:56:47Z</dcterms:modified>
</cp:coreProperties>
</file>